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60" r:id="rId2"/>
    <p:sldId id="292" r:id="rId3"/>
    <p:sldId id="261" r:id="rId4"/>
    <p:sldId id="263" r:id="rId5"/>
    <p:sldId id="264" r:id="rId6"/>
    <p:sldId id="294" r:id="rId7"/>
    <p:sldId id="295" r:id="rId8"/>
    <p:sldId id="262" r:id="rId9"/>
    <p:sldId id="293" r:id="rId10"/>
    <p:sldId id="265" r:id="rId11"/>
    <p:sldId id="267" r:id="rId12"/>
    <p:sldId id="296" r:id="rId13"/>
    <p:sldId id="298" r:id="rId14"/>
    <p:sldId id="297" r:id="rId15"/>
    <p:sldId id="271" r:id="rId16"/>
    <p:sldId id="299" r:id="rId17"/>
    <p:sldId id="302" r:id="rId18"/>
    <p:sldId id="303" r:id="rId19"/>
    <p:sldId id="314" r:id="rId20"/>
    <p:sldId id="300" r:id="rId21"/>
    <p:sldId id="279" r:id="rId22"/>
    <p:sldId id="268" r:id="rId23"/>
    <p:sldId id="304" r:id="rId24"/>
    <p:sldId id="306" r:id="rId25"/>
    <p:sldId id="307" r:id="rId26"/>
    <p:sldId id="308" r:id="rId27"/>
    <p:sldId id="305" r:id="rId28"/>
    <p:sldId id="311" r:id="rId29"/>
    <p:sldId id="312" r:id="rId30"/>
    <p:sldId id="313" r:id="rId31"/>
    <p:sldId id="315" r:id="rId32"/>
    <p:sldId id="316" r:id="rId33"/>
    <p:sldId id="318" r:id="rId34"/>
    <p:sldId id="324" r:id="rId35"/>
    <p:sldId id="301" r:id="rId36"/>
    <p:sldId id="317" r:id="rId37"/>
    <p:sldId id="320" r:id="rId38"/>
    <p:sldId id="321" r:id="rId39"/>
    <p:sldId id="322" r:id="rId40"/>
    <p:sldId id="273" r:id="rId41"/>
    <p:sldId id="270" r:id="rId42"/>
    <p:sldId id="31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38" userDrawn="1">
          <p15:clr>
            <a:srgbClr val="A4A3A4"/>
          </p15:clr>
        </p15:guide>
        <p15:guide id="2" orient="horz" pos="391" userDrawn="1">
          <p15:clr>
            <a:srgbClr val="A4A3A4"/>
          </p15:clr>
        </p15:guide>
        <p15:guide id="3" pos="7242" userDrawn="1">
          <p15:clr>
            <a:srgbClr val="A4A3A4"/>
          </p15:clr>
        </p15:guide>
        <p15:guide id="4" orient="horz" pos="39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3763"/>
    <a:srgbClr val="FF7627"/>
    <a:srgbClr val="FF6E31"/>
    <a:srgbClr val="365496"/>
    <a:srgbClr val="FF9469"/>
    <a:srgbClr val="FF4A01"/>
    <a:srgbClr val="2D35A0"/>
    <a:srgbClr val="F56B3A"/>
    <a:srgbClr val="91FF00"/>
    <a:srgbClr val="2D3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03" autoAdjust="0"/>
    <p:restoredTop sz="94660"/>
  </p:normalViewPr>
  <p:slideViewPr>
    <p:cSldViewPr snapToGrid="0">
      <p:cViewPr varScale="1">
        <p:scale>
          <a:sx n="86" d="100"/>
          <a:sy n="86" d="100"/>
        </p:scale>
        <p:origin x="354" y="96"/>
      </p:cViewPr>
      <p:guideLst>
        <p:guide pos="438"/>
        <p:guide orient="horz" pos="391"/>
        <p:guide pos="7242"/>
        <p:guide orient="horz" pos="392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594A0D-944D-3F40-B0A1-1D6340D1A8A0}" type="datetimeFigureOut">
              <a:rPr lang="en-TH" smtClean="0"/>
              <a:t>05/23/2023</a:t>
            </a:fld>
            <a:endParaRPr lang="en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AFC33-3D5E-9344-88B2-C4DF04A21C11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091702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536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9ACA58D-6B0C-DE05-5AD7-99097EA0651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2945" y="3149600"/>
            <a:ext cx="3259172" cy="3013717"/>
          </a:xfrm>
          <a:prstGeom prst="roundRect">
            <a:avLst>
              <a:gd name="adj" fmla="val 10752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CC4428C-C877-52DF-09B6-C0A8B29B20B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66412" y="3149600"/>
            <a:ext cx="3259172" cy="3013717"/>
          </a:xfrm>
          <a:prstGeom prst="roundRect">
            <a:avLst>
              <a:gd name="adj" fmla="val 10752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3E2C41AA-634E-A1D2-9ACD-23E5B283778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79880" y="3149600"/>
            <a:ext cx="3259172" cy="3013717"/>
          </a:xfrm>
          <a:prstGeom prst="roundRect">
            <a:avLst>
              <a:gd name="adj" fmla="val 10752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034819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38CC0504-A38A-2797-2069-6902A320D67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506977" y="0"/>
            <a:ext cx="368502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861179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666EC43-3CAC-9659-766E-AEB5628A38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26585" y="4629532"/>
            <a:ext cx="2665413" cy="16077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08B24B1-F4D0-A026-6C50-0219A5308E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3021776"/>
            <a:ext cx="2665413" cy="16077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037595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E11354E0-1EB7-0658-19C9-9FFEABA8B2D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4" y="1472665"/>
            <a:ext cx="10801349" cy="4764623"/>
          </a:xfrm>
          <a:prstGeom prst="roundRect">
            <a:avLst>
              <a:gd name="adj" fmla="val 6487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633158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9EC7EA5-8681-7D5F-2E22-E62ECAB8876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84023" y="1810326"/>
            <a:ext cx="2613891" cy="4280609"/>
          </a:xfrm>
          <a:prstGeom prst="roundRect">
            <a:avLst>
              <a:gd name="adj" fmla="val 9065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1287E5-D046-3692-8095-02C956E721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526587" y="4045526"/>
            <a:ext cx="1970087" cy="2004726"/>
          </a:xfrm>
          <a:prstGeom prst="roundRect">
            <a:avLst>
              <a:gd name="adj" fmla="val 8441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8FC87AA-8872-BBC8-311A-2F2BD1CC99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526586" y="1810326"/>
            <a:ext cx="1970087" cy="2004726"/>
          </a:xfrm>
          <a:prstGeom prst="roundRect">
            <a:avLst>
              <a:gd name="adj" fmla="val 9907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110483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F00953E-73C5-0F68-2F67-6851CAADF9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6925" y="4073235"/>
            <a:ext cx="5205943" cy="2784765"/>
          </a:xfrm>
          <a:prstGeom prst="round2SameRect">
            <a:avLst>
              <a:gd name="adj1" fmla="val 17377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102120A-5ED9-6B1C-F9F1-18321F7ADB5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89133" y="4930521"/>
            <a:ext cx="5205943" cy="1927478"/>
          </a:xfrm>
          <a:prstGeom prst="round2SameRect">
            <a:avLst>
              <a:gd name="adj1" fmla="val 17377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178129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1D888F5-F945-2E22-DF5E-6D041BFC98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31010" y="3005788"/>
            <a:ext cx="2164588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AE39FE8-BF09-89CE-0DAC-66D5FAD6935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19474" y="3005788"/>
            <a:ext cx="2164588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2AB48AA-80E7-1BAB-156D-7787BDA3D45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07938" y="3005788"/>
            <a:ext cx="2164588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89231FD-64B6-FA3F-79F1-08E1A40AAAD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898696" y="3005788"/>
            <a:ext cx="2164588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933606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F351A5F5-A5A9-1101-8AF5-225A30E6A2D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39845" y="1993206"/>
            <a:ext cx="2668916" cy="5664894"/>
          </a:xfrm>
          <a:prstGeom prst="roundRect">
            <a:avLst>
              <a:gd name="adj" fmla="val 10591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747392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5594BBD-ABAA-DCAC-F3C9-CF3C89A968E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7567" y="1996856"/>
            <a:ext cx="2668916" cy="5664894"/>
          </a:xfrm>
          <a:prstGeom prst="roundRect">
            <a:avLst>
              <a:gd name="adj" fmla="val 10591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7D16AEB-068D-73F0-4559-CB7D1CF0064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695517" y="1996856"/>
            <a:ext cx="2668916" cy="5664894"/>
          </a:xfrm>
          <a:prstGeom prst="roundRect">
            <a:avLst>
              <a:gd name="adj" fmla="val 10591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043295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38C1DF13-1AB4-2661-540B-F2AF0A107B7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2334" y="2175109"/>
            <a:ext cx="4926014" cy="26847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832446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21D41D04-0B2F-6936-B464-AE5C2ED6340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184072"/>
            <a:ext cx="12191999" cy="20532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120863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DA5BFEB7-B05A-2AD5-28DA-805C3E5DC4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84447" y="1756859"/>
            <a:ext cx="4480429" cy="448042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399364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5F0D0D3-3333-273C-06DD-55E09DBFE4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10067" y="2175108"/>
            <a:ext cx="5511799" cy="34636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030500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3F611826-5342-6FEF-7BFC-1D604CDE145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398667" y="5023874"/>
            <a:ext cx="1440001" cy="144000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046209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946DC14-5FB8-50DA-3F90-967B4CD85B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5335076"/>
            <a:ext cx="10801350" cy="1522924"/>
          </a:xfrm>
          <a:prstGeom prst="round2Same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100695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589D1145-4411-4201-E5EF-ABC8ADF39B7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52598" y="1838424"/>
            <a:ext cx="2805776" cy="4398863"/>
          </a:xfrm>
          <a:prstGeom prst="roundRect">
            <a:avLst>
              <a:gd name="adj" fmla="val 8434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255326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66C74550-992F-F215-A854-40F78A9F4C8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355601" y="1738181"/>
            <a:ext cx="4631267" cy="2163763"/>
          </a:xfrm>
          <a:prstGeom prst="roundRect">
            <a:avLst>
              <a:gd name="adj" fmla="val 8434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C60F36A-A29D-A37D-B495-312CF6570C1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355601" y="4073525"/>
            <a:ext cx="4631267" cy="2163763"/>
          </a:xfrm>
          <a:prstGeom prst="roundRect">
            <a:avLst>
              <a:gd name="adj" fmla="val 8434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700054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EF9E5E62-693B-7970-87C9-026218DA30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2" y="3131126"/>
            <a:ext cx="6354616" cy="3106161"/>
          </a:xfrm>
          <a:prstGeom prst="roundRect">
            <a:avLst>
              <a:gd name="adj" fmla="val 8434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946644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59A8C6D5-C03E-A768-73AA-F62066C279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27123" y="4193308"/>
            <a:ext cx="5430409" cy="2664692"/>
          </a:xfrm>
          <a:prstGeom prst="round2SameRect">
            <a:avLst>
              <a:gd name="adj1" fmla="val 9081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192180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A681C48-21D0-F87E-769A-48D29522F07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61196" y="1865744"/>
            <a:ext cx="4365213" cy="4992255"/>
          </a:xfrm>
          <a:prstGeom prst="round2SameRect">
            <a:avLst>
              <a:gd name="adj1" fmla="val 9081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188628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F2C0C7-CE49-F84E-208D-B838A95805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233256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2939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8.tif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7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nature.com/nrmicro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t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10" Type="http://schemas.openxmlformats.org/officeDocument/2006/relationships/image" Target="../media/image89.jpg"/><Relationship Id="rId4" Type="http://schemas.openxmlformats.org/officeDocument/2006/relationships/image" Target="../media/image83.jpg"/><Relationship Id="rId9" Type="http://schemas.openxmlformats.org/officeDocument/2006/relationships/image" Target="../media/image8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7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DD2400F-67E8-A53C-0944-D0A84C6719CA}"/>
              </a:ext>
            </a:extLst>
          </p:cNvPr>
          <p:cNvSpPr/>
          <p:nvPr/>
        </p:nvSpPr>
        <p:spPr>
          <a:xfrm>
            <a:off x="477078" y="398173"/>
            <a:ext cx="11046101" cy="843990"/>
          </a:xfrm>
          <a:prstGeom prst="roundRect">
            <a:avLst>
              <a:gd name="adj" fmla="val 50000"/>
            </a:avLst>
          </a:prstGeom>
          <a:solidFill>
            <a:srgbClr val="365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7778B8-EBBD-D800-512D-E798EA2ED0B8}"/>
              </a:ext>
            </a:extLst>
          </p:cNvPr>
          <p:cNvSpPr txBox="1"/>
          <p:nvPr/>
        </p:nvSpPr>
        <p:spPr>
          <a:xfrm>
            <a:off x="134376" y="1693367"/>
            <a:ext cx="119232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42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F</a:t>
            </a:r>
            <a:r>
              <a:rPr lang="en-US" sz="42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EVER FROM THE FOREST:</a:t>
            </a:r>
          </a:p>
          <a:p>
            <a:pPr algn="ctr"/>
            <a:r>
              <a:rPr lang="en-US" sz="42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The continuing emergence of arboviruses</a:t>
            </a:r>
            <a:endParaRPr lang="en-ID" sz="4200" b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8F1E36-B304-4E79-B94D-85D81D0F6CB7}"/>
              </a:ext>
            </a:extLst>
          </p:cNvPr>
          <p:cNvSpPr txBox="1"/>
          <p:nvPr/>
        </p:nvSpPr>
        <p:spPr>
          <a:xfrm>
            <a:off x="7313594" y="411166"/>
            <a:ext cx="39300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Department of Immunology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Faculty of Medicine Siriraj Hospital Mahidol University</a:t>
            </a:r>
            <a:endParaRPr lang="en-ID" sz="16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AD16D7-9BB4-B5B9-D2F9-48582F270E13}"/>
              </a:ext>
            </a:extLst>
          </p:cNvPr>
          <p:cNvSpPr txBox="1"/>
          <p:nvPr/>
        </p:nvSpPr>
        <p:spPr>
          <a:xfrm>
            <a:off x="3297335" y="3317974"/>
            <a:ext cx="54055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Kobporn Boonnak, Ph.D.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Collaborative Strategy for One Heath Project Building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Chiang Mai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22 May 2023 </a:t>
            </a:r>
            <a:endParaRPr lang="en-ID" sz="1200" b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236F0A97-386D-AA95-EC9E-787E4B87DDE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5" b="36545"/>
          <a:stretch>
            <a:fillRect/>
          </a:stretch>
        </p:blipFill>
        <p:spPr/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873240-4561-CB8D-5627-AA19C135613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5" y="167976"/>
            <a:ext cx="1325217" cy="1317375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993C61E-B4B5-2604-BCFF-CA52732E92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7179823"/>
              </p:ext>
            </p:extLst>
          </p:nvPr>
        </p:nvGraphicFramePr>
        <p:xfrm>
          <a:off x="92075" y="92075"/>
          <a:ext cx="774700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4" imgW="774000" imgH="416880" progId="Package">
                  <p:embed/>
                </p:oleObj>
              </mc:Choice>
              <mc:Fallback>
                <p:oleObj name="Packager Shell Object" showAsIcon="1" r:id="rId4" imgW="774000" imgH="4168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774700" cy="417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6940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E84933-07D8-94AE-BB76-FF1C7E0D2956}"/>
              </a:ext>
            </a:extLst>
          </p:cNvPr>
          <p:cNvSpPr/>
          <p:nvPr/>
        </p:nvSpPr>
        <p:spPr>
          <a:xfrm>
            <a:off x="576055" y="194486"/>
            <a:ext cx="10801350" cy="60683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7EB7F3-E9EF-32FC-40F7-4BF534CECF34}"/>
              </a:ext>
            </a:extLst>
          </p:cNvPr>
          <p:cNvSpPr txBox="1"/>
          <p:nvPr/>
        </p:nvSpPr>
        <p:spPr>
          <a:xfrm>
            <a:off x="845644" y="194486"/>
            <a:ext cx="61326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43763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Theoretical Framework</a:t>
            </a:r>
            <a:endParaRPr lang="en-ID" sz="3200" b="1" dirty="0">
              <a:solidFill>
                <a:srgbClr val="243763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F2C1C0-C093-5607-08A3-1AED78ADA936}"/>
              </a:ext>
            </a:extLst>
          </p:cNvPr>
          <p:cNvSpPr txBox="1"/>
          <p:nvPr/>
        </p:nvSpPr>
        <p:spPr>
          <a:xfrm>
            <a:off x="725725" y="988341"/>
            <a:ext cx="3076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43763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Proponent 1</a:t>
            </a:r>
            <a:endParaRPr lang="en-ID" b="1" dirty="0">
              <a:solidFill>
                <a:srgbClr val="243763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C88E39-DB44-21DB-C59F-5499DEC90BB7}"/>
              </a:ext>
            </a:extLst>
          </p:cNvPr>
          <p:cNvSpPr txBox="1"/>
          <p:nvPr/>
        </p:nvSpPr>
        <p:spPr>
          <a:xfrm>
            <a:off x="6806591" y="2873814"/>
            <a:ext cx="3076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43763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Proponent 2</a:t>
            </a:r>
            <a:endParaRPr lang="en-ID" b="1" dirty="0">
              <a:solidFill>
                <a:srgbClr val="243763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D0AD432-0241-A0F4-B89C-2EC0D72B8647}"/>
              </a:ext>
            </a:extLst>
          </p:cNvPr>
          <p:cNvCxnSpPr>
            <a:cxnSpLocks/>
          </p:cNvCxnSpPr>
          <p:nvPr/>
        </p:nvCxnSpPr>
        <p:spPr>
          <a:xfrm>
            <a:off x="725725" y="2544688"/>
            <a:ext cx="5820199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4CC94AC-99C8-CDBF-2204-C0695CD9B3B3}"/>
              </a:ext>
            </a:extLst>
          </p:cNvPr>
          <p:cNvCxnSpPr/>
          <p:nvPr/>
        </p:nvCxnSpPr>
        <p:spPr>
          <a:xfrm>
            <a:off x="6978303" y="6248686"/>
            <a:ext cx="3325091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1F3AD9E-9271-DD29-6C78-A141788C839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0" b="16910"/>
          <a:stretch>
            <a:fillRect/>
          </a:stretch>
        </p:blipFill>
        <p:spPr>
          <a:xfrm>
            <a:off x="1017239" y="3429000"/>
            <a:ext cx="5430409" cy="266469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EEC2A3-5D60-B0E5-D7B7-16E5A655D9AF}"/>
              </a:ext>
            </a:extLst>
          </p:cNvPr>
          <p:cNvSpPr txBox="1"/>
          <p:nvPr/>
        </p:nvSpPr>
        <p:spPr>
          <a:xfrm>
            <a:off x="6827243" y="3254576"/>
            <a:ext cx="4550162" cy="2635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>
              <a:lnSpc>
                <a:spcPct val="150000"/>
              </a:lnSpc>
            </a:pPr>
            <a:r>
              <a:rPr lang="en-US" sz="1600" dirty="0">
                <a:latin typeface="Montserrat" panose="00000500000000000000" pitchFamily="2" charset="0"/>
                <a:cs typeface="Poppins" panose="00000500000000000000" pitchFamily="50" charset="0"/>
              </a:rPr>
              <a:t>Sylvatic cycles could still have important implications for human infection. NHPs may act as refugia for arboviruses that no longer require NHPs,  forest enable re-emergence once human epidemics have passed and immunity in the population has waned.</a:t>
            </a:r>
            <a:endParaRPr lang="en-ID" sz="1600" dirty="0"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8DCF6F-D4A0-6BD8-74DE-0E04B66F17CD}"/>
              </a:ext>
            </a:extLst>
          </p:cNvPr>
          <p:cNvSpPr txBox="1"/>
          <p:nvPr/>
        </p:nvSpPr>
        <p:spPr>
          <a:xfrm>
            <a:off x="725725" y="1474698"/>
            <a:ext cx="9338163" cy="789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>
              <a:lnSpc>
                <a:spcPct val="150000"/>
              </a:lnSpc>
            </a:pPr>
            <a:r>
              <a:rPr lang="en-US" sz="1600" dirty="0">
                <a:latin typeface="Montserrat" panose="00000500000000000000" pitchFamily="2" charset="0"/>
                <a:cs typeface="Poppins" panose="00000500000000000000" pitchFamily="50" charset="0"/>
              </a:rPr>
              <a:t>Arboviruses have been fully adapted to urban cycles and no longer require NHPs, forest mosquitoes, and sylvatic cycle for their maintenance.</a:t>
            </a:r>
            <a:endParaRPr lang="en-ID" sz="1600" dirty="0"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683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869B2C0-6B9F-2DAF-2302-609D0F8AA0E0}"/>
              </a:ext>
            </a:extLst>
          </p:cNvPr>
          <p:cNvSpPr/>
          <p:nvPr/>
        </p:nvSpPr>
        <p:spPr>
          <a:xfrm>
            <a:off x="1127123" y="2926299"/>
            <a:ext cx="8074003" cy="3176850"/>
          </a:xfrm>
          <a:prstGeom prst="roundRect">
            <a:avLst/>
          </a:prstGeom>
          <a:solidFill>
            <a:srgbClr val="243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90173F-4BF7-0B7A-F8E4-EF6C97401307}"/>
              </a:ext>
            </a:extLst>
          </p:cNvPr>
          <p:cNvSpPr/>
          <p:nvPr/>
        </p:nvSpPr>
        <p:spPr>
          <a:xfrm>
            <a:off x="695325" y="620712"/>
            <a:ext cx="10801350" cy="60683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3AF796-8C75-232F-DDFB-23FD5B02FAD3}"/>
              </a:ext>
            </a:extLst>
          </p:cNvPr>
          <p:cNvSpPr txBox="1"/>
          <p:nvPr/>
        </p:nvSpPr>
        <p:spPr>
          <a:xfrm>
            <a:off x="1127123" y="754851"/>
            <a:ext cx="30765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Our Hypothesis</a:t>
            </a:r>
            <a:endParaRPr lang="en-ID" sz="1600" b="1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6681BD-FAFB-3E3F-2DE9-8BE76446A117}"/>
              </a:ext>
            </a:extLst>
          </p:cNvPr>
          <p:cNvSpPr txBox="1"/>
          <p:nvPr/>
        </p:nvSpPr>
        <p:spPr>
          <a:xfrm>
            <a:off x="1127123" y="1522924"/>
            <a:ext cx="615113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Hypothesis</a:t>
            </a:r>
            <a:r>
              <a:rPr lang="th-TH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 1</a:t>
            </a:r>
            <a:endParaRPr lang="en-ID" sz="6600" b="1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451559-6D66-8466-3B7D-0E27B2F40B73}"/>
              </a:ext>
            </a:extLst>
          </p:cNvPr>
          <p:cNvSpPr txBox="1"/>
          <p:nvPr/>
        </p:nvSpPr>
        <p:spPr>
          <a:xfrm>
            <a:off x="1918092" y="3546263"/>
            <a:ext cx="492002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“NHPs play a role as arboviruses (especially emerging and re-emerging arboviruses” reservoir  and the transmission cycles still involve NHPs”</a:t>
            </a:r>
            <a:endParaRPr lang="en-ID" sz="2000" b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F5E9DF22-892B-83E9-D91B-4BE3472E37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3" r="137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3736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869B2C0-6B9F-2DAF-2302-609D0F8AA0E0}"/>
              </a:ext>
            </a:extLst>
          </p:cNvPr>
          <p:cNvSpPr/>
          <p:nvPr/>
        </p:nvSpPr>
        <p:spPr>
          <a:xfrm>
            <a:off x="1127123" y="2926299"/>
            <a:ext cx="8074003" cy="3176850"/>
          </a:xfrm>
          <a:prstGeom prst="roundRect">
            <a:avLst/>
          </a:prstGeom>
          <a:solidFill>
            <a:srgbClr val="243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90173F-4BF7-0B7A-F8E4-EF6C97401307}"/>
              </a:ext>
            </a:extLst>
          </p:cNvPr>
          <p:cNvSpPr/>
          <p:nvPr/>
        </p:nvSpPr>
        <p:spPr>
          <a:xfrm>
            <a:off x="695325" y="620712"/>
            <a:ext cx="10801350" cy="60683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3AF796-8C75-232F-DDFB-23FD5B02FAD3}"/>
              </a:ext>
            </a:extLst>
          </p:cNvPr>
          <p:cNvSpPr txBox="1"/>
          <p:nvPr/>
        </p:nvSpPr>
        <p:spPr>
          <a:xfrm>
            <a:off x="1127123" y="754851"/>
            <a:ext cx="30765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Our Hypothesis</a:t>
            </a:r>
            <a:endParaRPr lang="en-ID" sz="1600" b="1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6681BD-FAFB-3E3F-2DE9-8BE76446A117}"/>
              </a:ext>
            </a:extLst>
          </p:cNvPr>
          <p:cNvSpPr txBox="1"/>
          <p:nvPr/>
        </p:nvSpPr>
        <p:spPr>
          <a:xfrm>
            <a:off x="1127123" y="1522924"/>
            <a:ext cx="615113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Hypothesis</a:t>
            </a:r>
            <a:r>
              <a:rPr lang="th-TH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 2</a:t>
            </a:r>
            <a:endParaRPr lang="en-ID" sz="6600" b="1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451559-6D66-8466-3B7D-0E27B2F40B73}"/>
              </a:ext>
            </a:extLst>
          </p:cNvPr>
          <p:cNvSpPr txBox="1"/>
          <p:nvPr/>
        </p:nvSpPr>
        <p:spPr>
          <a:xfrm>
            <a:off x="1684145" y="3854039"/>
            <a:ext cx="49200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“Similar antibody profile against arboviruses in humans and NHPs living in proximity”</a:t>
            </a:r>
            <a:endParaRPr lang="en-ID" sz="2000" b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B00C02B-C381-6C3C-0FC0-FF35CB1B0B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6" r="174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7180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8225541-1B59-F098-5772-61B4D45A87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5966E6-BDAB-4ED7-20A9-946CAC8B03FA}"/>
              </a:ext>
            </a:extLst>
          </p:cNvPr>
          <p:cNvSpPr/>
          <p:nvPr/>
        </p:nvSpPr>
        <p:spPr>
          <a:xfrm>
            <a:off x="-35791" y="0"/>
            <a:ext cx="12293092" cy="6857999"/>
          </a:xfrm>
          <a:prstGeom prst="rect">
            <a:avLst/>
          </a:prstGeom>
          <a:solidFill>
            <a:srgbClr val="24376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33250A-BA5B-C033-2CF4-A3208494D995}"/>
              </a:ext>
            </a:extLst>
          </p:cNvPr>
          <p:cNvSpPr/>
          <p:nvPr/>
        </p:nvSpPr>
        <p:spPr>
          <a:xfrm>
            <a:off x="695325" y="143634"/>
            <a:ext cx="10801350" cy="606833"/>
          </a:xfrm>
          <a:prstGeom prst="roundRect">
            <a:avLst>
              <a:gd name="adj" fmla="val 50000"/>
            </a:avLst>
          </a:prstGeom>
          <a:solidFill>
            <a:srgbClr val="365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77E6B3-F8E7-06B2-F1F4-213DB79EF174}"/>
              </a:ext>
            </a:extLst>
          </p:cNvPr>
          <p:cNvSpPr txBox="1"/>
          <p:nvPr/>
        </p:nvSpPr>
        <p:spPr>
          <a:xfrm>
            <a:off x="4860336" y="155204"/>
            <a:ext cx="30765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Study sites</a:t>
            </a:r>
          </a:p>
        </p:txBody>
      </p:sp>
      <p:pic>
        <p:nvPicPr>
          <p:cNvPr id="2" name="Picture 2" descr="Political Map of Thailand showing the 56 provinces and two specially governed districts including the capital of Bangkok.">
            <a:extLst>
              <a:ext uri="{FF2B5EF4-FFF2-40B4-BE49-F238E27FC236}">
                <a16:creationId xmlns:a16="http://schemas.microsoft.com/office/drawing/2014/main" id="{0F6225C9-9C50-3F0A-A2D8-48E6D811B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1879" y="1270583"/>
            <a:ext cx="3531961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066E206-F100-76F0-5FC0-D3C34713E62A}"/>
              </a:ext>
            </a:extLst>
          </p:cNvPr>
          <p:cNvGrpSpPr/>
          <p:nvPr/>
        </p:nvGrpSpPr>
        <p:grpSpPr>
          <a:xfrm>
            <a:off x="1166879" y="3428999"/>
            <a:ext cx="5166878" cy="3094404"/>
            <a:chOff x="1581708" y="3591103"/>
            <a:chExt cx="5166878" cy="3094404"/>
          </a:xfrm>
        </p:grpSpPr>
        <p:sp>
          <p:nvSpPr>
            <p:cNvPr id="5" name="Teardrop 4">
              <a:extLst>
                <a:ext uri="{FF2B5EF4-FFF2-40B4-BE49-F238E27FC236}">
                  <a16:creationId xmlns:a16="http://schemas.microsoft.com/office/drawing/2014/main" id="{53F9911A-6869-AC94-FFC0-53F560AB0E31}"/>
                </a:ext>
              </a:extLst>
            </p:cNvPr>
            <p:cNvSpPr/>
            <p:nvPr/>
          </p:nvSpPr>
          <p:spPr>
            <a:xfrm rot="8234963">
              <a:off x="6418948" y="3591103"/>
              <a:ext cx="329638" cy="320141"/>
            </a:xfrm>
            <a:prstGeom prst="teardrop">
              <a:avLst/>
            </a:prstGeom>
            <a:solidFill>
              <a:srgbClr val="FF0066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6B3E677-F436-699A-6815-A646923BD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1708" y="5270644"/>
              <a:ext cx="1842770" cy="122555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BE7B967-E858-35A1-0BFB-FAEA5AFDA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9970" y="5818522"/>
              <a:ext cx="1304290" cy="866985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5CE6192-5057-2339-2BB9-3369FD605AD8}"/>
                </a:ext>
              </a:extLst>
            </p:cNvPr>
            <p:cNvCxnSpPr>
              <a:cxnSpLocks/>
              <a:stCxn id="5" idx="7"/>
            </p:cNvCxnSpPr>
            <p:nvPr/>
          </p:nvCxnSpPr>
          <p:spPr>
            <a:xfrm flipH="1">
              <a:off x="4308233" y="3980596"/>
              <a:ext cx="2263162" cy="19267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FDD7A28-EBAD-EFB8-A8CC-AE94C1987A23}"/>
              </a:ext>
            </a:extLst>
          </p:cNvPr>
          <p:cNvGrpSpPr/>
          <p:nvPr/>
        </p:nvGrpSpPr>
        <p:grpSpPr>
          <a:xfrm>
            <a:off x="209439" y="3282212"/>
            <a:ext cx="5600419" cy="1400178"/>
            <a:chOff x="621148" y="3521750"/>
            <a:chExt cx="5600419" cy="1400178"/>
          </a:xfrm>
        </p:grpSpPr>
        <p:sp>
          <p:nvSpPr>
            <p:cNvPr id="17" name="Teardrop 16">
              <a:extLst>
                <a:ext uri="{FF2B5EF4-FFF2-40B4-BE49-F238E27FC236}">
                  <a16:creationId xmlns:a16="http://schemas.microsoft.com/office/drawing/2014/main" id="{0AC6EB4C-8B7D-F278-FFFF-D6EAA65170F2}"/>
                </a:ext>
              </a:extLst>
            </p:cNvPr>
            <p:cNvSpPr/>
            <p:nvPr/>
          </p:nvSpPr>
          <p:spPr>
            <a:xfrm rot="8234963">
              <a:off x="5891929" y="3930235"/>
              <a:ext cx="329638" cy="320141"/>
            </a:xfrm>
            <a:prstGeom prst="teardrop">
              <a:avLst/>
            </a:prstGeom>
            <a:solidFill>
              <a:srgbClr val="FF0066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756A0A-7B3F-E070-9C18-4DCC677B5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148" y="3521750"/>
              <a:ext cx="1867888" cy="140017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4BF19B0-51CF-0BF6-A549-6B4503A00B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926"/>
            <a:stretch/>
          </p:blipFill>
          <p:spPr bwMode="auto">
            <a:xfrm>
              <a:off x="2391187" y="3786749"/>
              <a:ext cx="1623060" cy="110236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9996DB7-8091-5283-44E7-A336FB5EF3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4247" y="4314652"/>
              <a:ext cx="1910366" cy="1310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2BD973-2AD6-1E29-F09B-FE16F1045E23}"/>
              </a:ext>
            </a:extLst>
          </p:cNvPr>
          <p:cNvGrpSpPr/>
          <p:nvPr/>
        </p:nvGrpSpPr>
        <p:grpSpPr>
          <a:xfrm>
            <a:off x="5436" y="1374187"/>
            <a:ext cx="6232423" cy="1780872"/>
            <a:chOff x="472141" y="1584407"/>
            <a:chExt cx="6232423" cy="1780872"/>
          </a:xfrm>
        </p:grpSpPr>
        <p:sp>
          <p:nvSpPr>
            <p:cNvPr id="24" name="Teardrop 23">
              <a:extLst>
                <a:ext uri="{FF2B5EF4-FFF2-40B4-BE49-F238E27FC236}">
                  <a16:creationId xmlns:a16="http://schemas.microsoft.com/office/drawing/2014/main" id="{9E57A8CD-D470-05B5-9B6D-B5D8CC6E9EA9}"/>
                </a:ext>
              </a:extLst>
            </p:cNvPr>
            <p:cNvSpPr/>
            <p:nvPr/>
          </p:nvSpPr>
          <p:spPr>
            <a:xfrm rot="8234963">
              <a:off x="6374926" y="2975786"/>
              <a:ext cx="329638" cy="320141"/>
            </a:xfrm>
            <a:prstGeom prst="teardrop">
              <a:avLst/>
            </a:prstGeom>
            <a:solidFill>
              <a:srgbClr val="FF0066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72B8846-9289-AE9A-8792-E626F8A31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69450" y="1997353"/>
              <a:ext cx="1599565" cy="1066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7B677C4-9105-7381-40BD-5CA95BE6B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2141" y="1584407"/>
              <a:ext cx="2219133" cy="14790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EC4447C-19D3-E2D4-42CF-74650F331C20}"/>
                </a:ext>
              </a:extLst>
            </p:cNvPr>
            <p:cNvCxnSpPr>
              <a:cxnSpLocks/>
              <a:stCxn id="24" idx="7"/>
            </p:cNvCxnSpPr>
            <p:nvPr/>
          </p:nvCxnSpPr>
          <p:spPr>
            <a:xfrm flipH="1" flipV="1">
              <a:off x="4290646" y="2700997"/>
              <a:ext cx="2236727" cy="6642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56885D3-A287-2F7A-C474-8926A493B123}"/>
              </a:ext>
            </a:extLst>
          </p:cNvPr>
          <p:cNvGrpSpPr/>
          <p:nvPr/>
        </p:nvGrpSpPr>
        <p:grpSpPr>
          <a:xfrm>
            <a:off x="6830237" y="1877988"/>
            <a:ext cx="4586675" cy="4769739"/>
            <a:chOff x="7162280" y="1966420"/>
            <a:chExt cx="4586675" cy="476973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81C8DDB-5897-7D6F-1BDC-F48CB0D3FDEB}"/>
                </a:ext>
              </a:extLst>
            </p:cNvPr>
            <p:cNvGrpSpPr/>
            <p:nvPr/>
          </p:nvGrpSpPr>
          <p:grpSpPr>
            <a:xfrm>
              <a:off x="7424037" y="1966420"/>
              <a:ext cx="4324918" cy="4769739"/>
              <a:chOff x="7424037" y="1966420"/>
              <a:chExt cx="4324918" cy="4769739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2D540FF-B311-C5D1-B727-39C210AA6391}"/>
                  </a:ext>
                </a:extLst>
              </p:cNvPr>
              <p:cNvGrpSpPr/>
              <p:nvPr/>
            </p:nvGrpSpPr>
            <p:grpSpPr>
              <a:xfrm>
                <a:off x="7424037" y="1966420"/>
                <a:ext cx="4324918" cy="2613193"/>
                <a:chOff x="7424037" y="1966420"/>
                <a:chExt cx="4324918" cy="2613193"/>
              </a:xfrm>
            </p:grpSpPr>
            <p:sp>
              <p:nvSpPr>
                <p:cNvPr id="38" name="Teardrop 37">
                  <a:extLst>
                    <a:ext uri="{FF2B5EF4-FFF2-40B4-BE49-F238E27FC236}">
                      <a16:creationId xmlns:a16="http://schemas.microsoft.com/office/drawing/2014/main" id="{99273BA9-3C7A-95B0-6BEC-8EF6E9B40927}"/>
                    </a:ext>
                  </a:extLst>
                </p:cNvPr>
                <p:cNvSpPr/>
                <p:nvPr/>
              </p:nvSpPr>
              <p:spPr>
                <a:xfrm rot="8234963">
                  <a:off x="7424037" y="3626679"/>
                  <a:ext cx="329638" cy="320141"/>
                </a:xfrm>
                <a:prstGeom prst="teardrop">
                  <a:avLst/>
                </a:prstGeom>
                <a:solidFill>
                  <a:srgbClr val="FF0066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pic>
              <p:nvPicPr>
                <p:cNvPr id="39" name="Picture 2" descr="Ms. Sreng carried a blood sample to the laboratory.">
                  <a:extLst>
                    <a:ext uri="{FF2B5EF4-FFF2-40B4-BE49-F238E27FC236}">
                      <a16:creationId xmlns:a16="http://schemas.microsoft.com/office/drawing/2014/main" id="{9CF92D45-E3A9-E0D4-A10C-F8EE340762F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28338" y="2832535"/>
                  <a:ext cx="2620617" cy="17470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0" name="Picture 4" descr="“Doing work like this assaults all your senses,” Dr. Manning said. “It’s overwhelming. But that’s where we should be working.”">
                  <a:extLst>
                    <a:ext uri="{FF2B5EF4-FFF2-40B4-BE49-F238E27FC236}">
                      <a16:creationId xmlns:a16="http://schemas.microsoft.com/office/drawing/2014/main" id="{E5ADEFFE-B30A-36C7-1A47-941B4C4A5C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030056" y="1966420"/>
                  <a:ext cx="1778261" cy="11855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75E41BAD-36D8-FD81-3B56-105F59A2E871}"/>
                    </a:ext>
                  </a:extLst>
                </p:cNvPr>
                <p:cNvCxnSpPr/>
                <p:nvPr/>
              </p:nvCxnSpPr>
              <p:spPr>
                <a:xfrm flipV="1">
                  <a:off x="7818543" y="3429000"/>
                  <a:ext cx="1211513" cy="32217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9C1584C7-F57B-234D-3137-850A7C7966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549515" y="4579613"/>
                <a:ext cx="1778261" cy="2156546"/>
              </a:xfrm>
              <a:prstGeom prst="rect">
                <a:avLst/>
              </a:prstGeom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9B6B445-7BD5-25AE-8814-44E5BC7C9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162280" y="4126010"/>
              <a:ext cx="1262019" cy="1172456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12FD1B26-4128-BA8E-10AC-DB1955445357}"/>
              </a:ext>
            </a:extLst>
          </p:cNvPr>
          <p:cNvSpPr txBox="1"/>
          <p:nvPr/>
        </p:nvSpPr>
        <p:spPr>
          <a:xfrm>
            <a:off x="2262303" y="1303409"/>
            <a:ext cx="15154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Lopburi</a:t>
            </a:r>
            <a:endParaRPr lang="en-ID" sz="20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D8F4251-349E-1B38-0870-43424B3E936C}"/>
              </a:ext>
            </a:extLst>
          </p:cNvPr>
          <p:cNvSpPr txBox="1"/>
          <p:nvPr/>
        </p:nvSpPr>
        <p:spPr>
          <a:xfrm>
            <a:off x="2179804" y="3073217"/>
            <a:ext cx="15154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0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Hua </a:t>
            </a:r>
            <a:r>
              <a:rPr lang="en-ID" sz="2000" dirty="0" err="1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Hin</a:t>
            </a:r>
            <a:endParaRPr lang="en-ID" sz="20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6FE3D63-7A9D-604B-192C-15B0F5193632}"/>
              </a:ext>
            </a:extLst>
          </p:cNvPr>
          <p:cNvSpPr txBox="1"/>
          <p:nvPr/>
        </p:nvSpPr>
        <p:spPr>
          <a:xfrm>
            <a:off x="695325" y="6334090"/>
            <a:ext cx="23655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Leamchabang</a:t>
            </a:r>
            <a:endParaRPr lang="en-ID" sz="20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7E893AB-C3D7-A56E-B64E-860339E17535}"/>
              </a:ext>
            </a:extLst>
          </p:cNvPr>
          <p:cNvSpPr txBox="1"/>
          <p:nvPr/>
        </p:nvSpPr>
        <p:spPr>
          <a:xfrm>
            <a:off x="7903667" y="1171922"/>
            <a:ext cx="4353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14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Malaria and Vector Research Laboratory, </a:t>
            </a:r>
          </a:p>
          <a:p>
            <a:pPr algn="ctr"/>
            <a:r>
              <a:rPr lang="en-ID" sz="14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NIAID, Phnom Penh, Cambodia</a:t>
            </a:r>
          </a:p>
        </p:txBody>
      </p:sp>
    </p:spTree>
    <p:extLst>
      <p:ext uri="{BB962C8B-B14F-4D97-AF65-F5344CB8AC3E}">
        <p14:creationId xmlns:p14="http://schemas.microsoft.com/office/powerpoint/2010/main" val="482184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13">
            <a:extLst>
              <a:ext uri="{FF2B5EF4-FFF2-40B4-BE49-F238E27FC236}">
                <a16:creationId xmlns:a16="http://schemas.microsoft.com/office/drawing/2014/main" id="{A9D3D337-86A0-D383-D465-94FEA5DF0EB9}"/>
              </a:ext>
            </a:extLst>
          </p:cNvPr>
          <p:cNvSpPr/>
          <p:nvPr/>
        </p:nvSpPr>
        <p:spPr>
          <a:xfrm>
            <a:off x="8162891" y="858212"/>
            <a:ext cx="3076835" cy="5685150"/>
          </a:xfrm>
          <a:prstGeom prst="roundRect">
            <a:avLst>
              <a:gd name="adj" fmla="val 10456"/>
            </a:avLst>
          </a:prstGeom>
          <a:solidFill>
            <a:schemeClr val="bg1">
              <a:alpha val="9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E5D0336-CD74-901B-3004-B735E225F72B}"/>
              </a:ext>
            </a:extLst>
          </p:cNvPr>
          <p:cNvSpPr/>
          <p:nvPr/>
        </p:nvSpPr>
        <p:spPr>
          <a:xfrm>
            <a:off x="4515633" y="871464"/>
            <a:ext cx="3076835" cy="5685150"/>
          </a:xfrm>
          <a:prstGeom prst="roundRect">
            <a:avLst>
              <a:gd name="adj" fmla="val 10456"/>
            </a:avLst>
          </a:prstGeom>
          <a:solidFill>
            <a:schemeClr val="bg1">
              <a:alpha val="9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737988BF-9970-A297-2AF5-31CC2445DA5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5" b="3355"/>
          <a:stretch>
            <a:fillRect/>
          </a:stretch>
        </p:blipFill>
        <p:spPr>
          <a:xfrm>
            <a:off x="4515633" y="1437890"/>
            <a:ext cx="3076835" cy="5118724"/>
          </a:xfrm>
        </p:spPr>
      </p:pic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3B79722D-3334-551D-8AE7-16E5A94375F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" b="1745"/>
          <a:stretch>
            <a:fillRect/>
          </a:stretch>
        </p:blipFill>
        <p:spPr>
          <a:xfrm>
            <a:off x="8132138" y="1423988"/>
            <a:ext cx="3109913" cy="5183187"/>
          </a:xfr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AEF03E3-E1EC-D0C3-923C-8D424B90B734}"/>
              </a:ext>
            </a:extLst>
          </p:cNvPr>
          <p:cNvSpPr/>
          <p:nvPr/>
        </p:nvSpPr>
        <p:spPr>
          <a:xfrm>
            <a:off x="638449" y="858213"/>
            <a:ext cx="3259173" cy="5430886"/>
          </a:xfrm>
          <a:prstGeom prst="roundRect">
            <a:avLst>
              <a:gd name="adj" fmla="val 10793"/>
            </a:avLst>
          </a:prstGeom>
          <a:solidFill>
            <a:srgbClr val="FF7627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DC7ADD-DB65-332F-73FB-91C24DE505FC}"/>
              </a:ext>
            </a:extLst>
          </p:cNvPr>
          <p:cNvSpPr/>
          <p:nvPr/>
        </p:nvSpPr>
        <p:spPr>
          <a:xfrm>
            <a:off x="563222" y="148018"/>
            <a:ext cx="10801350" cy="60683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7074DB-C8DC-89C9-E81D-77B0B79A1795}"/>
              </a:ext>
            </a:extLst>
          </p:cNvPr>
          <p:cNvSpPr txBox="1"/>
          <p:nvPr/>
        </p:nvSpPr>
        <p:spPr>
          <a:xfrm>
            <a:off x="3757646" y="147052"/>
            <a:ext cx="54507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Research Components</a:t>
            </a:r>
            <a:endParaRPr lang="en-ID" sz="2800" b="1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4B1BA1-F4E7-595E-8FAB-7278C9241990}"/>
              </a:ext>
            </a:extLst>
          </p:cNvPr>
          <p:cNvSpPr txBox="1"/>
          <p:nvPr/>
        </p:nvSpPr>
        <p:spPr>
          <a:xfrm>
            <a:off x="4588115" y="940177"/>
            <a:ext cx="25938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02 Humans</a:t>
            </a:r>
            <a:endParaRPr lang="en-ID" sz="2800" b="1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367FF01-8034-7882-8665-B7FB01658D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8" b="13388"/>
          <a:stretch>
            <a:fillRect/>
          </a:stretch>
        </p:blipFill>
        <p:spPr>
          <a:xfrm>
            <a:off x="669200" y="1450145"/>
            <a:ext cx="3197669" cy="509321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C39A38-E073-344B-9E9B-9DD34D9D93E6}"/>
              </a:ext>
            </a:extLst>
          </p:cNvPr>
          <p:cNvSpPr txBox="1"/>
          <p:nvPr/>
        </p:nvSpPr>
        <p:spPr>
          <a:xfrm>
            <a:off x="820843" y="926925"/>
            <a:ext cx="17063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01 NHPs</a:t>
            </a:r>
            <a:endParaRPr lang="en-ID" sz="2800" b="1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D70FA9-0CAF-ADCC-575D-A7D638AFDF7A}"/>
              </a:ext>
            </a:extLst>
          </p:cNvPr>
          <p:cNvSpPr txBox="1"/>
          <p:nvPr/>
        </p:nvSpPr>
        <p:spPr>
          <a:xfrm>
            <a:off x="8265347" y="900768"/>
            <a:ext cx="29743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03 Mosquitoes</a:t>
            </a:r>
            <a:endParaRPr lang="en-ID" sz="2800" b="1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804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5820C7-1922-00D6-1EB1-9B199DF1D44E}"/>
              </a:ext>
            </a:extLst>
          </p:cNvPr>
          <p:cNvSpPr/>
          <p:nvPr/>
        </p:nvSpPr>
        <p:spPr>
          <a:xfrm>
            <a:off x="695325" y="313281"/>
            <a:ext cx="10801350" cy="60683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592B1F-251A-232F-00CB-3E9D66D0F173}"/>
              </a:ext>
            </a:extLst>
          </p:cNvPr>
          <p:cNvSpPr txBox="1"/>
          <p:nvPr/>
        </p:nvSpPr>
        <p:spPr>
          <a:xfrm>
            <a:off x="1256146" y="354666"/>
            <a:ext cx="93951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Methodology: Neutralizing antibody detection method</a:t>
            </a:r>
            <a:endParaRPr lang="en-ID" sz="2400" b="1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17377D-DBE9-1736-BD82-804C4C2ED56B}"/>
              </a:ext>
            </a:extLst>
          </p:cNvPr>
          <p:cNvSpPr txBox="1"/>
          <p:nvPr/>
        </p:nvSpPr>
        <p:spPr>
          <a:xfrm>
            <a:off x="501800" y="1081889"/>
            <a:ext cx="68569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PRNT</a:t>
            </a:r>
            <a:r>
              <a:rPr lang="en-US" sz="66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50</a:t>
            </a:r>
            <a:endParaRPr lang="en-ID" sz="66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8CC7DF-8EB1-D7E4-A37F-BC3A47D5F993}"/>
              </a:ext>
            </a:extLst>
          </p:cNvPr>
          <p:cNvSpPr txBox="1"/>
          <p:nvPr/>
        </p:nvSpPr>
        <p:spPr>
          <a:xfrm>
            <a:off x="286613" y="2530490"/>
            <a:ext cx="54029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WHO Gold Standard Method for Neutralizing antibody detection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DF31209-E74B-54CC-72E8-3F671790137D}"/>
              </a:ext>
            </a:extLst>
          </p:cNvPr>
          <p:cNvCxnSpPr>
            <a:cxnSpLocks/>
          </p:cNvCxnSpPr>
          <p:nvPr/>
        </p:nvCxnSpPr>
        <p:spPr>
          <a:xfrm>
            <a:off x="315175" y="2431316"/>
            <a:ext cx="6123709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C374DBBD-8C0C-30FD-B88F-7A62A881E17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3" t="7249" r="1333"/>
          <a:stretch/>
        </p:blipFill>
        <p:spPr>
          <a:xfrm>
            <a:off x="5824023" y="927220"/>
            <a:ext cx="6052802" cy="4708498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306BF7C-07DF-CC44-7D06-742AD6554A67}"/>
              </a:ext>
            </a:extLst>
          </p:cNvPr>
          <p:cNvSpPr txBox="1"/>
          <p:nvPr/>
        </p:nvSpPr>
        <p:spPr>
          <a:xfrm>
            <a:off x="530362" y="2075960"/>
            <a:ext cx="46574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Plaque Reduction Neutralization Test </a:t>
            </a:r>
            <a:endParaRPr lang="en-ID" sz="1600" b="1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A70062-548F-CFD4-09AD-076BF859300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884" y="5486405"/>
            <a:ext cx="5057791" cy="136109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995B76-3DBF-65B4-5EAA-118A8BDE323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70771" y="3782420"/>
            <a:ext cx="3367483" cy="252561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5E8D019-F722-44CC-6357-DEFDECE889EB}"/>
              </a:ext>
            </a:extLst>
          </p:cNvPr>
          <p:cNvSpPr txBox="1"/>
          <p:nvPr/>
        </p:nvSpPr>
        <p:spPr>
          <a:xfrm>
            <a:off x="1598401" y="3559395"/>
            <a:ext cx="8372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neat</a:t>
            </a:r>
            <a:endParaRPr lang="en-ID" sz="16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DBA0A7-15B6-A065-876E-97C1C34E94D6}"/>
              </a:ext>
            </a:extLst>
          </p:cNvPr>
          <p:cNvSpPr txBox="1"/>
          <p:nvPr/>
        </p:nvSpPr>
        <p:spPr>
          <a:xfrm>
            <a:off x="1689820" y="4023205"/>
            <a:ext cx="8372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1:10</a:t>
            </a:r>
            <a:endParaRPr lang="en-ID" sz="16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C641DE-2C14-525D-85E5-3D53034506A6}"/>
              </a:ext>
            </a:extLst>
          </p:cNvPr>
          <p:cNvSpPr txBox="1"/>
          <p:nvPr/>
        </p:nvSpPr>
        <p:spPr>
          <a:xfrm>
            <a:off x="1689820" y="4537396"/>
            <a:ext cx="8372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1:40</a:t>
            </a:r>
            <a:endParaRPr lang="en-ID" sz="16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18CF81-6135-9894-0ECB-2F08ABFCA48A}"/>
              </a:ext>
            </a:extLst>
          </p:cNvPr>
          <p:cNvSpPr txBox="1"/>
          <p:nvPr/>
        </p:nvSpPr>
        <p:spPr>
          <a:xfrm>
            <a:off x="1634483" y="5112018"/>
            <a:ext cx="8372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1:160</a:t>
            </a:r>
            <a:endParaRPr lang="en-ID" sz="16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2D89FD-3F91-E84A-9B94-AD9B1302208F}"/>
              </a:ext>
            </a:extLst>
          </p:cNvPr>
          <p:cNvSpPr txBox="1"/>
          <p:nvPr/>
        </p:nvSpPr>
        <p:spPr>
          <a:xfrm>
            <a:off x="1598401" y="5577103"/>
            <a:ext cx="8372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1:640</a:t>
            </a:r>
            <a:endParaRPr lang="en-ID" sz="16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244C2A2-946C-2B77-D083-6C3A8443488E}"/>
              </a:ext>
            </a:extLst>
          </p:cNvPr>
          <p:cNvSpPr txBox="1"/>
          <p:nvPr/>
        </p:nvSpPr>
        <p:spPr>
          <a:xfrm>
            <a:off x="1570977" y="6084933"/>
            <a:ext cx="8372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1:2560</a:t>
            </a:r>
            <a:endParaRPr lang="en-ID" sz="16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E74D536-9E32-B640-C722-A62C3382D4C1}"/>
              </a:ext>
            </a:extLst>
          </p:cNvPr>
          <p:cNvSpPr txBox="1"/>
          <p:nvPr/>
        </p:nvSpPr>
        <p:spPr>
          <a:xfrm>
            <a:off x="2603370" y="3295445"/>
            <a:ext cx="10231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Sample</a:t>
            </a:r>
            <a:endParaRPr lang="en-ID" sz="16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AE29361-DCC7-9BFC-E7A2-5BE81B52CFF0}"/>
              </a:ext>
            </a:extLst>
          </p:cNvPr>
          <p:cNvSpPr txBox="1"/>
          <p:nvPr/>
        </p:nvSpPr>
        <p:spPr>
          <a:xfrm>
            <a:off x="3570011" y="3297722"/>
            <a:ext cx="10231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Control</a:t>
            </a:r>
            <a:endParaRPr lang="en-ID" sz="16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627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DC7ADD-DB65-332F-73FB-91C24DE505FC}"/>
              </a:ext>
            </a:extLst>
          </p:cNvPr>
          <p:cNvSpPr/>
          <p:nvPr/>
        </p:nvSpPr>
        <p:spPr>
          <a:xfrm>
            <a:off x="695325" y="620712"/>
            <a:ext cx="10801350" cy="60683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7074DB-C8DC-89C9-E81D-77B0B79A1795}"/>
              </a:ext>
            </a:extLst>
          </p:cNvPr>
          <p:cNvSpPr txBox="1"/>
          <p:nvPr/>
        </p:nvSpPr>
        <p:spPr>
          <a:xfrm>
            <a:off x="3248530" y="620712"/>
            <a:ext cx="61149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Monkey sample collection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729930-2950-674C-690D-2619B6675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82" y="1325563"/>
            <a:ext cx="3443804" cy="2582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5BB875-F39E-CDCA-9C37-B8A7B362B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8977" y="4206641"/>
            <a:ext cx="3030125" cy="2272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23859BA-E59A-336D-DDD5-CA404A387B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526346"/>
              </p:ext>
            </p:extLst>
          </p:nvPr>
        </p:nvGraphicFramePr>
        <p:xfrm>
          <a:off x="4068884" y="1898641"/>
          <a:ext cx="7821001" cy="4019550"/>
        </p:xfrm>
        <a:graphic>
          <a:graphicData uri="http://schemas.openxmlformats.org/drawingml/2006/table">
            <a:tbl>
              <a:tblPr/>
              <a:tblGrid>
                <a:gridCol w="3351857">
                  <a:extLst>
                    <a:ext uri="{9D8B030D-6E8A-4147-A177-3AD203B41FA5}">
                      <a16:colId xmlns:a16="http://schemas.microsoft.com/office/drawing/2014/main" val="3219408405"/>
                    </a:ext>
                  </a:extLst>
                </a:gridCol>
                <a:gridCol w="1117286">
                  <a:extLst>
                    <a:ext uri="{9D8B030D-6E8A-4147-A177-3AD203B41FA5}">
                      <a16:colId xmlns:a16="http://schemas.microsoft.com/office/drawing/2014/main" val="1794702967"/>
                    </a:ext>
                  </a:extLst>
                </a:gridCol>
                <a:gridCol w="1117286">
                  <a:extLst>
                    <a:ext uri="{9D8B030D-6E8A-4147-A177-3AD203B41FA5}">
                      <a16:colId xmlns:a16="http://schemas.microsoft.com/office/drawing/2014/main" val="89393137"/>
                    </a:ext>
                  </a:extLst>
                </a:gridCol>
                <a:gridCol w="1117286">
                  <a:extLst>
                    <a:ext uri="{9D8B030D-6E8A-4147-A177-3AD203B41FA5}">
                      <a16:colId xmlns:a16="http://schemas.microsoft.com/office/drawing/2014/main" val="3080313291"/>
                    </a:ext>
                  </a:extLst>
                </a:gridCol>
                <a:gridCol w="1117286">
                  <a:extLst>
                    <a:ext uri="{9D8B030D-6E8A-4147-A177-3AD203B41FA5}">
                      <a16:colId xmlns:a16="http://schemas.microsoft.com/office/drawing/2014/main" val="150274570"/>
                    </a:ext>
                  </a:extLst>
                </a:gridCol>
              </a:tblGrid>
              <a:tr h="288233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20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Helvetica Neue" panose="02000503000000020004" pitchFamily="2" charset="0"/>
                          <a:cs typeface="Poppins" panose="00000500000000000000" pitchFamily="50" charset="0"/>
                        </a:rPr>
                        <a:t>Study site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20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Helvetica Neue" panose="02000503000000020004" pitchFamily="2" charset="0"/>
                          <a:cs typeface="Poppins" panose="00000500000000000000" pitchFamily="50" charset="0"/>
                        </a:rPr>
                        <a:t>Age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20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Helvetica Neue" panose="02000503000000020004" pitchFamily="2" charset="0"/>
                          <a:cs typeface="Poppins" panose="00000500000000000000" pitchFamily="50" charset="0"/>
                        </a:rPr>
                        <a:t>Gender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20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Helvetica Neue" panose="02000503000000020004" pitchFamily="2" charset="0"/>
                          <a:cs typeface="Poppins" panose="00000500000000000000" pitchFamily="50" charset="0"/>
                        </a:rPr>
                        <a:t>Total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302420"/>
                  </a:ext>
                </a:extLst>
              </a:tr>
              <a:tr h="2978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20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Helvetica Neue" panose="02000503000000020004" pitchFamily="2" charset="0"/>
                          <a:cs typeface="Poppins" panose="00000500000000000000" pitchFamily="50" charset="0"/>
                        </a:rPr>
                        <a:t>Male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20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Helvetica Neue" panose="02000503000000020004" pitchFamily="2" charset="0"/>
                          <a:cs typeface="Poppins" panose="00000500000000000000" pitchFamily="50" charset="0"/>
                        </a:rPr>
                        <a:t>Female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036083"/>
                  </a:ext>
                </a:extLst>
              </a:tr>
              <a:tr h="297841">
                <a:tc>
                  <a:txBody>
                    <a:bodyPr/>
                    <a:lstStyle/>
                    <a:p>
                      <a:pPr algn="l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  <a:p>
                      <a:pPr algn="l" fontAlgn="ctr"/>
                      <a:r>
                        <a:rPr lang="en-ID" sz="20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ontserrat" panose="00000500000000000000" pitchFamily="2" charset="0"/>
                          <a:cs typeface="Poppins" panose="00000500000000000000" pitchFamily="50" charset="0"/>
                        </a:rPr>
                        <a:t>Hua </a:t>
                      </a:r>
                      <a:r>
                        <a:rPr lang="en-ID" sz="20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ontserrat" panose="00000500000000000000" pitchFamily="2" charset="0"/>
                          <a:cs typeface="Poppins" panose="00000500000000000000" pitchFamily="50" charset="0"/>
                        </a:rPr>
                        <a:t>Hin</a:t>
                      </a:r>
                      <a:r>
                        <a:rPr lang="en-ID" sz="20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ontserrat" panose="00000500000000000000" pitchFamily="2" charset="0"/>
                          <a:cs typeface="Poppins" panose="00000500000000000000" pitchFamily="50" charset="0"/>
                        </a:rPr>
                        <a:t> (Kao </a:t>
                      </a:r>
                      <a:r>
                        <a:rPr lang="en-ID" sz="20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ontserrat" panose="00000500000000000000" pitchFamily="2" charset="0"/>
                          <a:cs typeface="Poppins" panose="00000500000000000000" pitchFamily="50" charset="0"/>
                        </a:rPr>
                        <a:t>Takieb</a:t>
                      </a:r>
                      <a:r>
                        <a:rPr lang="en-ID" sz="20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ontserrat" panose="00000500000000000000" pitchFamily="2" charset="0"/>
                          <a:cs typeface="Poppins" panose="00000500000000000000" pitchFamily="50" charset="0"/>
                        </a:rPr>
                        <a:t>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20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Helvetica Neue" panose="02000503000000020004" pitchFamily="2" charset="0"/>
                          <a:cs typeface="Poppins" panose="00000500000000000000" pitchFamily="50" charset="0"/>
                        </a:rPr>
                        <a:t>Juvenile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20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Helvetica Neue" panose="02000503000000020004" pitchFamily="2" charset="0"/>
                          <a:cs typeface="Poppins" panose="00000500000000000000" pitchFamily="50" charset="0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20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Helvetica Neue" panose="02000503000000020004" pitchFamily="2" charset="0"/>
                          <a:cs typeface="Poppins" panose="00000500000000000000" pitchFamily="50" charset="0"/>
                        </a:rPr>
                        <a:t>16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20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Helvetica Neue" panose="02000503000000020004" pitchFamily="2" charset="0"/>
                          <a:cs typeface="Poppins" panose="00000500000000000000" pitchFamily="50" charset="0"/>
                        </a:rPr>
                        <a:t>106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366228"/>
                  </a:ext>
                </a:extLst>
              </a:tr>
              <a:tr h="2978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20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Helvetica Neue" panose="02000503000000020004" pitchFamily="2" charset="0"/>
                          <a:cs typeface="Poppins" panose="00000500000000000000" pitchFamily="50" charset="0"/>
                        </a:rPr>
                        <a:t>Adult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20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Helvetica Neue" panose="02000503000000020004" pitchFamily="2" charset="0"/>
                          <a:cs typeface="Poppins" panose="00000500000000000000" pitchFamily="50" charset="0"/>
                        </a:rPr>
                        <a:t>89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20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Helvetica Neue" panose="02000503000000020004" pitchFamily="2" charset="0"/>
                          <a:cs typeface="Poppins" panose="00000500000000000000" pitchFamily="50" charset="0"/>
                        </a:rPr>
                        <a:t>16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9362191"/>
                  </a:ext>
                </a:extLst>
              </a:tr>
              <a:tr h="297841">
                <a:tc>
                  <a:txBody>
                    <a:bodyPr/>
                    <a:lstStyle/>
                    <a:p>
                      <a:pPr algn="l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  <a:p>
                      <a:pPr algn="l" fontAlgn="ctr"/>
                      <a:r>
                        <a:rPr lang="en-US" sz="20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ontserrat" panose="00000500000000000000" pitchFamily="2" charset="0"/>
                          <a:cs typeface="Poppins" panose="00000500000000000000" pitchFamily="50" charset="0"/>
                        </a:rPr>
                        <a:t>Leamchabang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  <a:p>
                      <a:pPr algn="l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20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Helvetica Neue" panose="02000503000000020004" pitchFamily="2" charset="0"/>
                          <a:cs typeface="Poppins" panose="00000500000000000000" pitchFamily="50" charset="0"/>
                        </a:rPr>
                        <a:t>Juvenile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20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Helvetica Neue" panose="02000503000000020004" pitchFamily="2" charset="0"/>
                          <a:cs typeface="Poppins" panose="00000500000000000000" pitchFamily="50" charset="0"/>
                        </a:rPr>
                        <a:t>40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20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Helvetica Neue" panose="02000503000000020004" pitchFamily="2" charset="0"/>
                          <a:cs typeface="Poppins" panose="00000500000000000000" pitchFamily="50" charset="0"/>
                        </a:rPr>
                        <a:t>24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20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Helvetica Neue" panose="02000503000000020004" pitchFamily="2" charset="0"/>
                          <a:cs typeface="Poppins" panose="00000500000000000000" pitchFamily="50" charset="0"/>
                        </a:rPr>
                        <a:t>115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9000034"/>
                  </a:ext>
                </a:extLst>
              </a:tr>
              <a:tr h="2978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20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Helvetica Neue" panose="02000503000000020004" pitchFamily="2" charset="0"/>
                          <a:cs typeface="Poppins" panose="00000500000000000000" pitchFamily="50" charset="0"/>
                        </a:rPr>
                        <a:t>Adult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20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Helvetica Neue" panose="02000503000000020004" pitchFamily="2" charset="0"/>
                          <a:cs typeface="Poppins" panose="00000500000000000000" pitchFamily="50" charset="0"/>
                        </a:rPr>
                        <a:t>23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20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Helvetica Neue" panose="02000503000000020004" pitchFamily="2" charset="0"/>
                          <a:cs typeface="Poppins" panose="00000500000000000000" pitchFamily="50" charset="0"/>
                        </a:rPr>
                        <a:t>28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650719"/>
                  </a:ext>
                </a:extLst>
              </a:tr>
              <a:tr h="29784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20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ontserrat" panose="00000500000000000000" pitchFamily="2" charset="0"/>
                          <a:cs typeface="Poppins" panose="00000500000000000000" pitchFamily="50" charset="0"/>
                        </a:rPr>
                        <a:t>Lopburi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  <a:p>
                      <a:pPr algn="l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20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Helvetica Neue" panose="02000503000000020004" pitchFamily="2" charset="0"/>
                          <a:cs typeface="Poppins" panose="00000500000000000000" pitchFamily="50" charset="0"/>
                        </a:rPr>
                        <a:t>Juvenile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20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Helvetica Neue" panose="02000503000000020004" pitchFamily="2" charset="0"/>
                          <a:cs typeface="Poppins" panose="00000500000000000000" pitchFamily="50" charset="0"/>
                        </a:rPr>
                        <a:t>15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20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Helvetica Neue" panose="02000503000000020004" pitchFamily="2" charset="0"/>
                          <a:cs typeface="Poppins" panose="00000500000000000000" pitchFamily="50" charset="0"/>
                        </a:rPr>
                        <a:t>10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20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Helvetica Neue" panose="02000503000000020004" pitchFamily="2" charset="0"/>
                          <a:cs typeface="Poppins" panose="00000500000000000000" pitchFamily="50" charset="0"/>
                        </a:rPr>
                        <a:t>51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2589066"/>
                  </a:ext>
                </a:extLst>
              </a:tr>
              <a:tr h="297841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20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Helvetica Neue" panose="02000503000000020004" pitchFamily="2" charset="0"/>
                          <a:cs typeface="Poppins" panose="00000500000000000000" pitchFamily="50" charset="0"/>
                        </a:rPr>
                        <a:t>Adult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20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Helvetica Neue" panose="02000503000000020004" pitchFamily="2" charset="0"/>
                          <a:cs typeface="Poppins" panose="00000500000000000000" pitchFamily="50" charset="0"/>
                        </a:rPr>
                        <a:t>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20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Helvetica Neue" panose="02000503000000020004" pitchFamily="2" charset="0"/>
                          <a:cs typeface="Poppins" panose="00000500000000000000" pitchFamily="50" charset="0"/>
                        </a:rPr>
                        <a:t>17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676011"/>
                  </a:ext>
                </a:extLst>
              </a:tr>
              <a:tr h="297841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5280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37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8225541-1B59-F098-5772-61B4D45A87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5966E6-BDAB-4ED7-20A9-946CAC8B03FA}"/>
              </a:ext>
            </a:extLst>
          </p:cNvPr>
          <p:cNvSpPr/>
          <p:nvPr/>
        </p:nvSpPr>
        <p:spPr>
          <a:xfrm>
            <a:off x="-918" y="19373"/>
            <a:ext cx="12192918" cy="6857999"/>
          </a:xfrm>
          <a:prstGeom prst="rect">
            <a:avLst/>
          </a:prstGeom>
          <a:solidFill>
            <a:srgbClr val="24376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33250A-BA5B-C033-2CF4-A3208494D995}"/>
              </a:ext>
            </a:extLst>
          </p:cNvPr>
          <p:cNvSpPr/>
          <p:nvPr/>
        </p:nvSpPr>
        <p:spPr>
          <a:xfrm>
            <a:off x="694866" y="317295"/>
            <a:ext cx="10801350" cy="606833"/>
          </a:xfrm>
          <a:prstGeom prst="roundRect">
            <a:avLst>
              <a:gd name="adj" fmla="val 50000"/>
            </a:avLst>
          </a:prstGeom>
          <a:solidFill>
            <a:srgbClr val="365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77E6B3-F8E7-06B2-F1F4-213DB79EF174}"/>
              </a:ext>
            </a:extLst>
          </p:cNvPr>
          <p:cNvSpPr txBox="1"/>
          <p:nvPr/>
        </p:nvSpPr>
        <p:spPr>
          <a:xfrm>
            <a:off x="1187140" y="420656"/>
            <a:ext cx="98168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Neutralizing antibody titer against DENV 1-4 , ZIKV , and CHIKV in NHPs</a:t>
            </a:r>
            <a:endParaRPr lang="en-ID" sz="2000" b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325FF2-E1E1-8447-B789-869AFD21F9D0}"/>
              </a:ext>
            </a:extLst>
          </p:cNvPr>
          <p:cNvGrpSpPr/>
          <p:nvPr/>
        </p:nvGrpSpPr>
        <p:grpSpPr>
          <a:xfrm>
            <a:off x="1187140" y="2348072"/>
            <a:ext cx="4273911" cy="2847890"/>
            <a:chOff x="376262" y="369215"/>
            <a:chExt cx="4702175" cy="34659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5086399-AC97-0923-DAA9-B4AA4B9B6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58" r="50000" b="50000"/>
            <a:stretch/>
          </p:blipFill>
          <p:spPr>
            <a:xfrm>
              <a:off x="376262" y="369215"/>
              <a:ext cx="4702175" cy="346599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7B58461-5A8B-01D5-DD98-981324D13B8A}"/>
                </a:ext>
              </a:extLst>
            </p:cNvPr>
            <p:cNvSpPr txBox="1"/>
            <p:nvPr/>
          </p:nvSpPr>
          <p:spPr>
            <a:xfrm>
              <a:off x="1294228" y="562707"/>
              <a:ext cx="1885071" cy="3657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TH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C0D884-9799-F87D-BDCD-50D917D71DC6}"/>
              </a:ext>
            </a:extLst>
          </p:cNvPr>
          <p:cNvGrpSpPr/>
          <p:nvPr/>
        </p:nvGrpSpPr>
        <p:grpSpPr>
          <a:xfrm>
            <a:off x="6303033" y="1027489"/>
            <a:ext cx="4534506" cy="2744528"/>
            <a:chOff x="6951851" y="320146"/>
            <a:chExt cx="4428911" cy="295984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7D6346D-8809-1DD0-AD52-B6426E8C32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79" t="60032"/>
            <a:stretch/>
          </p:blipFill>
          <p:spPr>
            <a:xfrm>
              <a:off x="6951851" y="320146"/>
              <a:ext cx="4428911" cy="29598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F2111A9-CE03-9190-0AB4-D46A814D4D82}"/>
                </a:ext>
              </a:extLst>
            </p:cNvPr>
            <p:cNvSpPr txBox="1"/>
            <p:nvPr/>
          </p:nvSpPr>
          <p:spPr>
            <a:xfrm>
              <a:off x="7835161" y="320146"/>
              <a:ext cx="2138832" cy="6870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TH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C624D46-BD7D-2B1A-C40C-405E1C1CA9A2}"/>
              </a:ext>
            </a:extLst>
          </p:cNvPr>
          <p:cNvGrpSpPr/>
          <p:nvPr/>
        </p:nvGrpSpPr>
        <p:grpSpPr>
          <a:xfrm>
            <a:off x="6303033" y="3887376"/>
            <a:ext cx="4534506" cy="2847890"/>
            <a:chOff x="3654035" y="3835205"/>
            <a:chExt cx="3900316" cy="277860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1039F5B-3996-5F55-2A0F-2ADB188A1E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564" r="52717"/>
            <a:stretch/>
          </p:blipFill>
          <p:spPr>
            <a:xfrm>
              <a:off x="3654035" y="3835205"/>
              <a:ext cx="3900316" cy="277860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CA70E77-1DE9-3446-F082-E9BDFF5AE0DE}"/>
                </a:ext>
              </a:extLst>
            </p:cNvPr>
            <p:cNvSpPr txBox="1"/>
            <p:nvPr/>
          </p:nvSpPr>
          <p:spPr>
            <a:xfrm>
              <a:off x="4431322" y="3967089"/>
              <a:ext cx="1871003" cy="4783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TH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07DE4F5-9907-F5AF-DF8F-11B0735BF8DC}"/>
              </a:ext>
            </a:extLst>
          </p:cNvPr>
          <p:cNvSpPr txBox="1"/>
          <p:nvPr/>
        </p:nvSpPr>
        <p:spPr>
          <a:xfrm>
            <a:off x="1916786" y="2399753"/>
            <a:ext cx="14073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Hua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Hin</a:t>
            </a:r>
            <a:endParaRPr lang="en-ID" sz="1600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DBD1C9-E974-B1D1-D8C6-B455A822A1CC}"/>
              </a:ext>
            </a:extLst>
          </p:cNvPr>
          <p:cNvSpPr txBox="1"/>
          <p:nvPr/>
        </p:nvSpPr>
        <p:spPr>
          <a:xfrm>
            <a:off x="7206707" y="1166458"/>
            <a:ext cx="18133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Leamchabang</a:t>
            </a:r>
            <a:endParaRPr lang="en-ID" sz="1600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F5AAF2-AC11-DA94-CB28-AF79FC33D661}"/>
              </a:ext>
            </a:extLst>
          </p:cNvPr>
          <p:cNvSpPr txBox="1"/>
          <p:nvPr/>
        </p:nvSpPr>
        <p:spPr>
          <a:xfrm>
            <a:off x="7261509" y="4048509"/>
            <a:ext cx="18133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Lopburi</a:t>
            </a:r>
            <a:endParaRPr lang="en-ID" sz="1600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7753A2-B6AD-58F9-96FA-7D12EFA5E3BD}"/>
              </a:ext>
            </a:extLst>
          </p:cNvPr>
          <p:cNvSpPr txBox="1"/>
          <p:nvPr/>
        </p:nvSpPr>
        <p:spPr>
          <a:xfrm>
            <a:off x="0" y="6530754"/>
            <a:ext cx="45345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Mongkol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 N., </a:t>
            </a:r>
            <a:r>
              <a:rPr lang="en-US" sz="1400" i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et al. 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Manuscript in preparation</a:t>
            </a:r>
            <a:endParaRPr lang="en-ID" sz="14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656A4EA-B6C8-D59D-6B10-43BCA49AEC45}"/>
              </a:ext>
            </a:extLst>
          </p:cNvPr>
          <p:cNvSpPr/>
          <p:nvPr/>
        </p:nvSpPr>
        <p:spPr>
          <a:xfrm>
            <a:off x="9501348" y="4528128"/>
            <a:ext cx="614116" cy="190921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6354B3B-0D5E-BC4F-6E77-93DA1854043B}"/>
              </a:ext>
            </a:extLst>
          </p:cNvPr>
          <p:cNvSpPr/>
          <p:nvPr/>
        </p:nvSpPr>
        <p:spPr>
          <a:xfrm>
            <a:off x="9870398" y="1613116"/>
            <a:ext cx="712922" cy="196828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D8359F7-3CEE-5411-BA99-BD142C9C0AC8}"/>
              </a:ext>
            </a:extLst>
          </p:cNvPr>
          <p:cNvSpPr/>
          <p:nvPr/>
        </p:nvSpPr>
        <p:spPr>
          <a:xfrm>
            <a:off x="10118019" y="4267663"/>
            <a:ext cx="614116" cy="190921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855438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8225541-1B59-F098-5772-61B4D45A87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5966E6-BDAB-4ED7-20A9-946CAC8B03FA}"/>
              </a:ext>
            </a:extLst>
          </p:cNvPr>
          <p:cNvSpPr/>
          <p:nvPr/>
        </p:nvSpPr>
        <p:spPr>
          <a:xfrm>
            <a:off x="0" y="34872"/>
            <a:ext cx="12192918" cy="6857999"/>
          </a:xfrm>
          <a:prstGeom prst="rect">
            <a:avLst/>
          </a:prstGeom>
          <a:solidFill>
            <a:srgbClr val="24376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33250A-BA5B-C033-2CF4-A3208494D995}"/>
              </a:ext>
            </a:extLst>
          </p:cNvPr>
          <p:cNvSpPr/>
          <p:nvPr/>
        </p:nvSpPr>
        <p:spPr>
          <a:xfrm>
            <a:off x="694866" y="317295"/>
            <a:ext cx="10801350" cy="606833"/>
          </a:xfrm>
          <a:prstGeom prst="roundRect">
            <a:avLst>
              <a:gd name="adj" fmla="val 50000"/>
            </a:avLst>
          </a:prstGeom>
          <a:solidFill>
            <a:srgbClr val="365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77E6B3-F8E7-06B2-F1F4-213DB79EF174}"/>
              </a:ext>
            </a:extLst>
          </p:cNvPr>
          <p:cNvSpPr txBox="1"/>
          <p:nvPr/>
        </p:nvSpPr>
        <p:spPr>
          <a:xfrm>
            <a:off x="1187140" y="420656"/>
            <a:ext cx="98168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Neutralizing antibody titer against JEV in NHPs</a:t>
            </a:r>
            <a:endParaRPr lang="en-ID" sz="2000" b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7753A2-B6AD-58F9-96FA-7D12EFA5E3BD}"/>
              </a:ext>
            </a:extLst>
          </p:cNvPr>
          <p:cNvSpPr txBox="1"/>
          <p:nvPr/>
        </p:nvSpPr>
        <p:spPr>
          <a:xfrm>
            <a:off x="0" y="6530754"/>
            <a:ext cx="45345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Lakhotia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 D., </a:t>
            </a:r>
            <a:r>
              <a:rPr lang="en-US" sz="1400" i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et al. 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2023</a:t>
            </a:r>
            <a:endParaRPr lang="en-ID" sz="14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E7164B-CA90-D561-6A12-E1C910590F0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516" y="1441341"/>
            <a:ext cx="4277451" cy="42774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71E68D-48EE-7E2D-6A65-342F07A263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379" y="1441340"/>
            <a:ext cx="4881105" cy="42774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DD629B-0496-F29B-5AAC-29B1611EA7F6}"/>
              </a:ext>
            </a:extLst>
          </p:cNvPr>
          <p:cNvSpPr txBox="1"/>
          <p:nvPr/>
        </p:nvSpPr>
        <p:spPr>
          <a:xfrm>
            <a:off x="7146338" y="5718791"/>
            <a:ext cx="13809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Hua </a:t>
            </a:r>
            <a:r>
              <a:rPr lang="en-US" sz="2000" dirty="0" err="1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Hin</a:t>
            </a:r>
            <a:endParaRPr lang="en-ID" sz="20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88CCCC-BFD4-E215-FEBC-A01F116A8915}"/>
              </a:ext>
            </a:extLst>
          </p:cNvPr>
          <p:cNvSpPr txBox="1"/>
          <p:nvPr/>
        </p:nvSpPr>
        <p:spPr>
          <a:xfrm>
            <a:off x="8656086" y="5722583"/>
            <a:ext cx="22093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Leamchabang</a:t>
            </a:r>
            <a:endParaRPr lang="en-ID" sz="20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229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8225541-1B59-F098-5772-61B4D45A87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5966E6-BDAB-4ED7-20A9-946CAC8B03FA}"/>
              </a:ext>
            </a:extLst>
          </p:cNvPr>
          <p:cNvSpPr/>
          <p:nvPr/>
        </p:nvSpPr>
        <p:spPr>
          <a:xfrm>
            <a:off x="-919" y="1"/>
            <a:ext cx="12192918" cy="6857999"/>
          </a:xfrm>
          <a:prstGeom prst="rect">
            <a:avLst/>
          </a:prstGeom>
          <a:solidFill>
            <a:srgbClr val="24376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50E742-A841-E46E-BE7F-DB968AA67EA2}"/>
              </a:ext>
            </a:extLst>
          </p:cNvPr>
          <p:cNvSpPr txBox="1"/>
          <p:nvPr/>
        </p:nvSpPr>
        <p:spPr>
          <a:xfrm>
            <a:off x="637304" y="1428709"/>
            <a:ext cx="648364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Finding I</a:t>
            </a:r>
            <a:endParaRPr lang="en-ID" sz="6600" b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BA7416C-CF54-950B-E1C2-3DEEC3D6D8A3}"/>
              </a:ext>
            </a:extLst>
          </p:cNvPr>
          <p:cNvCxnSpPr>
            <a:cxnSpLocks/>
          </p:cNvCxnSpPr>
          <p:nvPr/>
        </p:nvCxnSpPr>
        <p:spPr>
          <a:xfrm>
            <a:off x="730151" y="2536705"/>
            <a:ext cx="968777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8AA0AD0-A372-80A4-B9D5-ED6910A4A704}"/>
              </a:ext>
            </a:extLst>
          </p:cNvPr>
          <p:cNvSpPr txBox="1"/>
          <p:nvPr/>
        </p:nvSpPr>
        <p:spPr>
          <a:xfrm>
            <a:off x="730151" y="2614259"/>
            <a:ext cx="1106169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Low levels of DENV 1-4 neutralizing antibodies in NHPS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CHIKV and ZIKV neutralizing antibodies were detected in NHPs suggesting the role of NHPs as the viral reservoir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The different patterns of antibody responses in NHPs among 3 study sites </a:t>
            </a:r>
          </a:p>
          <a:p>
            <a:endParaRPr lang="en-ID" sz="28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875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758098D6-1638-6E89-235B-D5B1FFB48535}"/>
              </a:ext>
            </a:extLst>
          </p:cNvPr>
          <p:cNvGrpSpPr/>
          <p:nvPr/>
        </p:nvGrpSpPr>
        <p:grpSpPr>
          <a:xfrm>
            <a:off x="6299855" y="2004178"/>
            <a:ext cx="4765021" cy="4575964"/>
            <a:chOff x="6299855" y="2004178"/>
            <a:chExt cx="4765021" cy="457596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D8728AE-84BE-E803-4041-52BE43074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7413" y="2004178"/>
              <a:ext cx="4647463" cy="457596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5E2E64-19B4-8755-5A18-DEAE5A637CAD}"/>
                </a:ext>
              </a:extLst>
            </p:cNvPr>
            <p:cNvSpPr/>
            <p:nvPr/>
          </p:nvSpPr>
          <p:spPr>
            <a:xfrm>
              <a:off x="6299855" y="2926080"/>
              <a:ext cx="546715" cy="628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/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D21EFB8-31FB-DBD4-04F1-A35599BFEB8B}"/>
              </a:ext>
            </a:extLst>
          </p:cNvPr>
          <p:cNvSpPr/>
          <p:nvPr/>
        </p:nvSpPr>
        <p:spPr>
          <a:xfrm>
            <a:off x="695325" y="620712"/>
            <a:ext cx="10801350" cy="60683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C59C8-A182-0D3F-3816-02D784DD35EF}"/>
              </a:ext>
            </a:extLst>
          </p:cNvPr>
          <p:cNvSpPr txBox="1"/>
          <p:nvPr/>
        </p:nvSpPr>
        <p:spPr>
          <a:xfrm>
            <a:off x="366190" y="690619"/>
            <a:ext cx="4465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rgbClr val="243763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ONE HEALTH CONCEPT</a:t>
            </a:r>
            <a:endParaRPr lang="en-ID" sz="2400" b="1" dirty="0">
              <a:solidFill>
                <a:srgbClr val="243763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3" name="Rounded Rectangle 53">
            <a:extLst>
              <a:ext uri="{FF2B5EF4-FFF2-40B4-BE49-F238E27FC236}">
                <a16:creationId xmlns:a16="http://schemas.microsoft.com/office/drawing/2014/main" id="{25B1B015-8AE2-7F29-48C8-69A04CDEF379}"/>
              </a:ext>
            </a:extLst>
          </p:cNvPr>
          <p:cNvSpPr/>
          <p:nvPr/>
        </p:nvSpPr>
        <p:spPr>
          <a:xfrm>
            <a:off x="6299855" y="6318000"/>
            <a:ext cx="1080000" cy="1080000"/>
          </a:xfrm>
          <a:prstGeom prst="ellipse">
            <a:avLst/>
          </a:prstGeom>
          <a:solidFill>
            <a:srgbClr val="FF7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53">
            <a:extLst>
              <a:ext uri="{FF2B5EF4-FFF2-40B4-BE49-F238E27FC236}">
                <a16:creationId xmlns:a16="http://schemas.microsoft.com/office/drawing/2014/main" id="{D679FEAD-42F3-B090-4D7B-7151E81C6B17}"/>
              </a:ext>
            </a:extLst>
          </p:cNvPr>
          <p:cNvSpPr/>
          <p:nvPr/>
        </p:nvSpPr>
        <p:spPr>
          <a:xfrm>
            <a:off x="10928679" y="5678815"/>
            <a:ext cx="558473" cy="558473"/>
          </a:xfrm>
          <a:prstGeom prst="ellipse">
            <a:avLst/>
          </a:prstGeom>
          <a:solidFill>
            <a:srgbClr val="FF7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53">
            <a:extLst>
              <a:ext uri="{FF2B5EF4-FFF2-40B4-BE49-F238E27FC236}">
                <a16:creationId xmlns:a16="http://schemas.microsoft.com/office/drawing/2014/main" id="{3247B415-084B-3E7F-8C15-8E712B3DDD0C}"/>
              </a:ext>
            </a:extLst>
          </p:cNvPr>
          <p:cNvSpPr/>
          <p:nvPr/>
        </p:nvSpPr>
        <p:spPr>
          <a:xfrm>
            <a:off x="9799403" y="1756859"/>
            <a:ext cx="1265474" cy="1265474"/>
          </a:xfrm>
          <a:prstGeom prst="ellipse">
            <a:avLst/>
          </a:prstGeom>
          <a:solidFill>
            <a:srgbClr val="FF7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10E633-9AB9-06CA-9DB0-3A590EF5FF8F}"/>
              </a:ext>
            </a:extLst>
          </p:cNvPr>
          <p:cNvSpPr txBox="1"/>
          <p:nvPr/>
        </p:nvSpPr>
        <p:spPr>
          <a:xfrm>
            <a:off x="1530853" y="1756859"/>
            <a:ext cx="456514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43763"/>
                </a:solidFill>
                <a:latin typeface="Montserrat" panose="00000500000000000000" pitchFamily="2" charset="0"/>
              </a:rPr>
              <a:t>“One Health is the idea that the health of people is connected to the health of animals and our shared environment</a:t>
            </a:r>
            <a:r>
              <a:rPr lang="en-US" sz="2800" b="0" i="0" dirty="0">
                <a:solidFill>
                  <a:srgbClr val="243763"/>
                </a:solidFill>
                <a:effectLst/>
                <a:latin typeface="Montserrat" panose="00000500000000000000" pitchFamily="2" charset="0"/>
              </a:rPr>
              <a:t>.”</a:t>
            </a:r>
            <a:endParaRPr lang="en-ID" sz="2800" b="1" dirty="0">
              <a:solidFill>
                <a:srgbClr val="243763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BAEB9D-EC5C-9AD0-F407-B08A9250F269}"/>
              </a:ext>
            </a:extLst>
          </p:cNvPr>
          <p:cNvSpPr txBox="1"/>
          <p:nvPr/>
        </p:nvSpPr>
        <p:spPr>
          <a:xfrm>
            <a:off x="2850166" y="5032484"/>
            <a:ext cx="33120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43763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When we protect </a:t>
            </a:r>
            <a:r>
              <a:rPr lang="en-US" b="1" dirty="0">
                <a:solidFill>
                  <a:srgbClr val="243763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one</a:t>
            </a:r>
            <a:r>
              <a:rPr lang="en-US" dirty="0">
                <a:solidFill>
                  <a:srgbClr val="243763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,</a:t>
            </a:r>
            <a:r>
              <a:rPr lang="en-US" b="1" dirty="0">
                <a:solidFill>
                  <a:srgbClr val="243763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 </a:t>
            </a:r>
            <a:r>
              <a:rPr lang="en-US" dirty="0">
                <a:solidFill>
                  <a:srgbClr val="243763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We help protect </a:t>
            </a:r>
            <a:r>
              <a:rPr lang="en-US" b="1" dirty="0">
                <a:solidFill>
                  <a:srgbClr val="243763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all.</a:t>
            </a:r>
            <a:endParaRPr lang="en-ID" b="1" dirty="0">
              <a:solidFill>
                <a:srgbClr val="243763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82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DC7ADD-DB65-332F-73FB-91C24DE505FC}"/>
              </a:ext>
            </a:extLst>
          </p:cNvPr>
          <p:cNvSpPr/>
          <p:nvPr/>
        </p:nvSpPr>
        <p:spPr>
          <a:xfrm>
            <a:off x="695325" y="620712"/>
            <a:ext cx="10801350" cy="60683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DEF850-3158-8DB8-908B-2F1370476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93" y="1853952"/>
            <a:ext cx="5666552" cy="3739925"/>
          </a:xfrm>
          <a:prstGeom prst="rect">
            <a:avLst/>
          </a:prstGeom>
          <a:ln>
            <a:noFill/>
          </a:ln>
        </p:spPr>
      </p:pic>
      <p:sp>
        <p:nvSpPr>
          <p:cNvPr id="5" name="Rectangle: Rounded Corners 10">
            <a:extLst>
              <a:ext uri="{FF2B5EF4-FFF2-40B4-BE49-F238E27FC236}">
                <a16:creationId xmlns:a16="http://schemas.microsoft.com/office/drawing/2014/main" id="{AD9DBCBF-2FC1-1257-FEE6-EA86BC8639D2}"/>
              </a:ext>
            </a:extLst>
          </p:cNvPr>
          <p:cNvSpPr/>
          <p:nvPr/>
        </p:nvSpPr>
        <p:spPr>
          <a:xfrm>
            <a:off x="6518757" y="1504870"/>
            <a:ext cx="4807611" cy="2311226"/>
          </a:xfrm>
          <a:prstGeom prst="roundRect">
            <a:avLst>
              <a:gd name="adj" fmla="val 10793"/>
            </a:avLst>
          </a:prstGeom>
          <a:solidFill>
            <a:srgbClr val="365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0C60CA-4A98-308A-C8C8-A989833934FB}"/>
              </a:ext>
            </a:extLst>
          </p:cNvPr>
          <p:cNvSpPr txBox="1"/>
          <p:nvPr/>
        </p:nvSpPr>
        <p:spPr>
          <a:xfrm>
            <a:off x="6735804" y="1652168"/>
            <a:ext cx="30765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Inclusion criteria</a:t>
            </a:r>
            <a:endParaRPr lang="en-ID" sz="1600" b="1" i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id="{EC1A8ABF-2663-7807-6589-DC80B2BC2D4F}"/>
              </a:ext>
            </a:extLst>
          </p:cNvPr>
          <p:cNvSpPr/>
          <p:nvPr/>
        </p:nvSpPr>
        <p:spPr>
          <a:xfrm>
            <a:off x="6518757" y="4104771"/>
            <a:ext cx="4807611" cy="2311226"/>
          </a:xfrm>
          <a:prstGeom prst="roundRect">
            <a:avLst>
              <a:gd name="adj" fmla="val 10793"/>
            </a:avLst>
          </a:prstGeom>
          <a:solidFill>
            <a:srgbClr val="365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DB0092-2620-046A-178E-0554B3BCA470}"/>
              </a:ext>
            </a:extLst>
          </p:cNvPr>
          <p:cNvSpPr txBox="1"/>
          <p:nvPr/>
        </p:nvSpPr>
        <p:spPr>
          <a:xfrm>
            <a:off x="6701352" y="4237562"/>
            <a:ext cx="30765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Exclusion criteria</a:t>
            </a:r>
            <a:endParaRPr lang="en-ID" sz="1600" b="1" i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11AE57-0129-FA2B-0ECA-923FE0AC6CD1}"/>
              </a:ext>
            </a:extLst>
          </p:cNvPr>
          <p:cNvSpPr txBox="1"/>
          <p:nvPr/>
        </p:nvSpPr>
        <p:spPr>
          <a:xfrm>
            <a:off x="6701352" y="1998502"/>
            <a:ext cx="429583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Male or Female at age 18-55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Live/work within 10 km surrounding monkey habitats for a minimum of 5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In good health as evidenced by medical history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Willing to participate and signed consent form</a:t>
            </a:r>
            <a:endParaRPr lang="en-ID" sz="14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93C6C8-39CB-27EF-01A5-281D265C498C}"/>
              </a:ext>
            </a:extLst>
          </p:cNvPr>
          <p:cNvSpPr txBox="1"/>
          <p:nvPr/>
        </p:nvSpPr>
        <p:spPr>
          <a:xfrm>
            <a:off x="6701352" y="4552911"/>
            <a:ext cx="429583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Known of pregnancy at the enrollment visit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Participation in another clinical trial investigating a vaccine or drug in the 6 months preceding enrollment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Report immunodeficiency diseases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Presents with serious chronic illness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E3581F-3B7C-9D34-82EA-DB9E110017B9}"/>
              </a:ext>
            </a:extLst>
          </p:cNvPr>
          <p:cNvSpPr txBox="1"/>
          <p:nvPr/>
        </p:nvSpPr>
        <p:spPr>
          <a:xfrm>
            <a:off x="3924388" y="595891"/>
            <a:ext cx="51887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Enrollment Steps (I)</a:t>
            </a:r>
            <a:endParaRPr lang="en-ID" sz="3600" b="1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163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Top Corners Rounded 14">
            <a:extLst>
              <a:ext uri="{FF2B5EF4-FFF2-40B4-BE49-F238E27FC236}">
                <a16:creationId xmlns:a16="http://schemas.microsoft.com/office/drawing/2014/main" id="{EB4D8858-1354-B6F6-DF5A-8C669DEE5271}"/>
              </a:ext>
            </a:extLst>
          </p:cNvPr>
          <p:cNvSpPr/>
          <p:nvPr/>
        </p:nvSpPr>
        <p:spPr>
          <a:xfrm>
            <a:off x="571312" y="1877224"/>
            <a:ext cx="10801350" cy="1807803"/>
          </a:xfrm>
          <a:prstGeom prst="round2SameRect">
            <a:avLst/>
          </a:prstGeom>
          <a:solidFill>
            <a:srgbClr val="243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ADE9296-5B8D-F30B-E4A7-3D48756DE424}"/>
              </a:ext>
            </a:extLst>
          </p:cNvPr>
          <p:cNvSpPr/>
          <p:nvPr/>
        </p:nvSpPr>
        <p:spPr>
          <a:xfrm>
            <a:off x="483387" y="148018"/>
            <a:ext cx="10801350" cy="60683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4BDC00-7ACF-606A-CE55-C705FD6C9AB3}"/>
              </a:ext>
            </a:extLst>
          </p:cNvPr>
          <p:cNvSpPr txBox="1"/>
          <p:nvPr/>
        </p:nvSpPr>
        <p:spPr>
          <a:xfrm>
            <a:off x="3289693" y="128268"/>
            <a:ext cx="51887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Enrollment Steps (II)</a:t>
            </a:r>
            <a:endParaRPr lang="en-ID" sz="3600" b="1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6" name="Rounded Rectangle 53">
            <a:extLst>
              <a:ext uri="{FF2B5EF4-FFF2-40B4-BE49-F238E27FC236}">
                <a16:creationId xmlns:a16="http://schemas.microsoft.com/office/drawing/2014/main" id="{36AAE3BC-3C41-8988-8582-C240AA622FE9}"/>
              </a:ext>
            </a:extLst>
          </p:cNvPr>
          <p:cNvSpPr/>
          <p:nvPr/>
        </p:nvSpPr>
        <p:spPr>
          <a:xfrm>
            <a:off x="571312" y="3072870"/>
            <a:ext cx="10801350" cy="490210"/>
          </a:xfrm>
          <a:prstGeom prst="rect">
            <a:avLst/>
          </a:prstGeom>
          <a:solidFill>
            <a:srgbClr val="365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4C0F4C-88F3-E1E0-FFDD-458583461104}"/>
              </a:ext>
            </a:extLst>
          </p:cNvPr>
          <p:cNvSpPr txBox="1"/>
          <p:nvPr/>
        </p:nvSpPr>
        <p:spPr>
          <a:xfrm>
            <a:off x="823013" y="3144060"/>
            <a:ext cx="2537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ontserrat" panose="00000500000000000000" pitchFamily="2" charset="0"/>
                <a:cs typeface="Archivo" pitchFamily="2" charset="0"/>
              </a:rPr>
              <a:t>Group informed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7DA383-41C4-9AB0-0CCE-FADAD58EC3F1}"/>
              </a:ext>
            </a:extLst>
          </p:cNvPr>
          <p:cNvSpPr txBox="1"/>
          <p:nvPr/>
        </p:nvSpPr>
        <p:spPr>
          <a:xfrm>
            <a:off x="3405210" y="3144060"/>
            <a:ext cx="2537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Montserrat" panose="00000500000000000000" pitchFamily="2" charset="0"/>
                <a:cs typeface="Archivo" pitchFamily="2" charset="0"/>
              </a:rPr>
              <a:t>Screened</a:t>
            </a:r>
            <a:endParaRPr lang="en-US" sz="1600" b="1" dirty="0">
              <a:solidFill>
                <a:schemeClr val="bg1"/>
              </a:solidFill>
              <a:latin typeface="Montserrat" panose="00000500000000000000" pitchFamily="2" charset="0"/>
              <a:cs typeface="Archivo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546EDC-6DC0-9628-A42C-80F83D300767}"/>
              </a:ext>
            </a:extLst>
          </p:cNvPr>
          <p:cNvSpPr txBox="1"/>
          <p:nvPr/>
        </p:nvSpPr>
        <p:spPr>
          <a:xfrm>
            <a:off x="5997388" y="3141505"/>
            <a:ext cx="2537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Montserrat" panose="00000500000000000000" pitchFamily="2" charset="0"/>
                <a:cs typeface="Archivo" pitchFamily="2" charset="0"/>
              </a:rPr>
              <a:t>Consented</a:t>
            </a:r>
            <a:endParaRPr lang="en-US" sz="1600" b="1" dirty="0">
              <a:solidFill>
                <a:schemeClr val="bg1"/>
              </a:solidFill>
              <a:latin typeface="Montserrat" panose="00000500000000000000" pitchFamily="2" charset="0"/>
              <a:cs typeface="Archivo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92727-0859-8FF1-AFDD-3448A60EF9E7}"/>
              </a:ext>
            </a:extLst>
          </p:cNvPr>
          <p:cNvSpPr txBox="1"/>
          <p:nvPr/>
        </p:nvSpPr>
        <p:spPr>
          <a:xfrm>
            <a:off x="8634619" y="3148698"/>
            <a:ext cx="2537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Montserrat" panose="00000500000000000000" pitchFamily="2" charset="0"/>
                <a:cs typeface="Archivo" pitchFamily="2" charset="0"/>
              </a:rPr>
              <a:t>Questionary</a:t>
            </a:r>
            <a:endParaRPr lang="en-US" sz="1600" b="1" dirty="0">
              <a:solidFill>
                <a:schemeClr val="bg1"/>
              </a:solidFill>
              <a:latin typeface="Montserrat" panose="00000500000000000000" pitchFamily="2" charset="0"/>
              <a:cs typeface="Archivo" pitchFamily="2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4FA2D0E-1B08-4B55-7A30-4C7BDBA35EA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9" r="21969"/>
          <a:stretch>
            <a:fillRect/>
          </a:stretch>
        </p:blipFill>
        <p:spPr>
          <a:xfrm>
            <a:off x="1006997" y="802079"/>
            <a:ext cx="2164588" cy="2160000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2C3BB2A-177F-ACA7-1630-C6EC01764F9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4" r="15274"/>
          <a:stretch>
            <a:fillRect/>
          </a:stretch>
        </p:blipFill>
        <p:spPr>
          <a:xfrm>
            <a:off x="3594713" y="801683"/>
            <a:ext cx="2165350" cy="2160587"/>
          </a:xfrm>
        </p:spPr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96649AF9-4CB7-28D7-07DE-E993FB94A91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0" r="15170"/>
          <a:stretch>
            <a:fillRect/>
          </a:stretch>
        </p:blipFill>
        <p:spPr>
          <a:xfrm>
            <a:off x="6183925" y="801683"/>
            <a:ext cx="2165350" cy="2160587"/>
          </a:xfrm>
        </p:spPr>
      </p:pic>
      <p:pic>
        <p:nvPicPr>
          <p:cNvPr id="46" name="Picture Placeholder 45">
            <a:extLst>
              <a:ext uri="{FF2B5EF4-FFF2-40B4-BE49-F238E27FC236}">
                <a16:creationId xmlns:a16="http://schemas.microsoft.com/office/drawing/2014/main" id="{092D9EE1-6312-D5AC-E1C3-0A5070B887B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0" r="16520"/>
          <a:stretch>
            <a:fillRect/>
          </a:stretch>
        </p:blipFill>
        <p:spPr>
          <a:xfrm>
            <a:off x="8820763" y="721695"/>
            <a:ext cx="2165350" cy="2160588"/>
          </a:xfrm>
        </p:spPr>
      </p:pic>
      <p:sp>
        <p:nvSpPr>
          <p:cNvPr id="47" name="Rectangle: Top Corners Rounded 14">
            <a:extLst>
              <a:ext uri="{FF2B5EF4-FFF2-40B4-BE49-F238E27FC236}">
                <a16:creationId xmlns:a16="http://schemas.microsoft.com/office/drawing/2014/main" id="{6D090642-7428-AFBD-95DF-DC839F003946}"/>
              </a:ext>
            </a:extLst>
          </p:cNvPr>
          <p:cNvSpPr/>
          <p:nvPr/>
        </p:nvSpPr>
        <p:spPr>
          <a:xfrm>
            <a:off x="571312" y="4642781"/>
            <a:ext cx="10801350" cy="1807803"/>
          </a:xfrm>
          <a:prstGeom prst="round2SameRect">
            <a:avLst/>
          </a:prstGeom>
          <a:solidFill>
            <a:srgbClr val="243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ounded Rectangle 53">
            <a:extLst>
              <a:ext uri="{FF2B5EF4-FFF2-40B4-BE49-F238E27FC236}">
                <a16:creationId xmlns:a16="http://schemas.microsoft.com/office/drawing/2014/main" id="{532E2A6D-5038-D46D-5069-F32B1113CC90}"/>
              </a:ext>
            </a:extLst>
          </p:cNvPr>
          <p:cNvSpPr/>
          <p:nvPr/>
        </p:nvSpPr>
        <p:spPr>
          <a:xfrm>
            <a:off x="571312" y="5838427"/>
            <a:ext cx="10801350" cy="490210"/>
          </a:xfrm>
          <a:prstGeom prst="rect">
            <a:avLst/>
          </a:prstGeom>
          <a:solidFill>
            <a:srgbClr val="365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64B811B-92B6-1D73-338F-D63B403CA9C5}"/>
              </a:ext>
            </a:extLst>
          </p:cNvPr>
          <p:cNvSpPr txBox="1"/>
          <p:nvPr/>
        </p:nvSpPr>
        <p:spPr>
          <a:xfrm>
            <a:off x="823013" y="5909617"/>
            <a:ext cx="2537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ontserrat" panose="00000500000000000000" pitchFamily="2" charset="0"/>
                <a:cs typeface="Archivo" pitchFamily="2" charset="0"/>
              </a:rPr>
              <a:t>Vital Sign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8DAECD9-C3F6-9028-ACE1-4A4F5427C7A6}"/>
              </a:ext>
            </a:extLst>
          </p:cNvPr>
          <p:cNvSpPr txBox="1"/>
          <p:nvPr/>
        </p:nvSpPr>
        <p:spPr>
          <a:xfrm>
            <a:off x="3405210" y="5909617"/>
            <a:ext cx="2537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Montserrat" panose="00000500000000000000" pitchFamily="2" charset="0"/>
                <a:cs typeface="Archivo" pitchFamily="2" charset="0"/>
              </a:rPr>
              <a:t>Physical Examination</a:t>
            </a:r>
            <a:endParaRPr lang="en-US" sz="1600" b="1" dirty="0">
              <a:solidFill>
                <a:schemeClr val="bg1"/>
              </a:solidFill>
              <a:latin typeface="Montserrat" panose="00000500000000000000" pitchFamily="2" charset="0"/>
              <a:cs typeface="Archivo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72BB1A4-4332-DA75-C644-26513141C21B}"/>
              </a:ext>
            </a:extLst>
          </p:cNvPr>
          <p:cNvSpPr txBox="1"/>
          <p:nvPr/>
        </p:nvSpPr>
        <p:spPr>
          <a:xfrm>
            <a:off x="5997388" y="5907062"/>
            <a:ext cx="2537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Montserrat" panose="00000500000000000000" pitchFamily="2" charset="0"/>
                <a:cs typeface="Archivo" pitchFamily="2" charset="0"/>
              </a:rPr>
              <a:t>Blood collection</a:t>
            </a:r>
            <a:endParaRPr lang="en-US" sz="1600" b="1" dirty="0">
              <a:solidFill>
                <a:schemeClr val="bg1"/>
              </a:solidFill>
              <a:latin typeface="Montserrat" panose="00000500000000000000" pitchFamily="2" charset="0"/>
              <a:cs typeface="Archivo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EDC6C63-ADCE-D2C4-57C9-249A0A33928F}"/>
              </a:ext>
            </a:extLst>
          </p:cNvPr>
          <p:cNvSpPr txBox="1"/>
          <p:nvPr/>
        </p:nvSpPr>
        <p:spPr>
          <a:xfrm>
            <a:off x="8685025" y="5914255"/>
            <a:ext cx="2537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Montserrat" panose="00000500000000000000" pitchFamily="2" charset="0"/>
                <a:cs typeface="Archivo" pitchFamily="2" charset="0"/>
              </a:rPr>
              <a:t>Document checking</a:t>
            </a:r>
            <a:endParaRPr lang="en-US" sz="1600" b="1" dirty="0">
              <a:solidFill>
                <a:schemeClr val="bg1"/>
              </a:solidFill>
              <a:latin typeface="Montserrat" panose="00000500000000000000" pitchFamily="2" charset="0"/>
              <a:cs typeface="Archivo" pitchFamily="2" charset="0"/>
            </a:endParaRPr>
          </a:p>
        </p:txBody>
      </p:sp>
      <p:pic>
        <p:nvPicPr>
          <p:cNvPr id="53" name="Picture Placeholder 3">
            <a:extLst>
              <a:ext uri="{FF2B5EF4-FFF2-40B4-BE49-F238E27FC236}">
                <a16:creationId xmlns:a16="http://schemas.microsoft.com/office/drawing/2014/main" id="{C4335DCF-4837-9A37-41F6-0A0E0D8F3C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8" r="15928"/>
          <a:stretch/>
        </p:blipFill>
        <p:spPr>
          <a:xfrm>
            <a:off x="1006997" y="3567636"/>
            <a:ext cx="2164588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54" name="Picture Placeholder 10">
            <a:extLst>
              <a:ext uri="{FF2B5EF4-FFF2-40B4-BE49-F238E27FC236}">
                <a16:creationId xmlns:a16="http://schemas.microsoft.com/office/drawing/2014/main" id="{C95D2260-59BF-3ABF-77E1-063B3C8BCC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5" r="16125"/>
          <a:stretch/>
        </p:blipFill>
        <p:spPr>
          <a:xfrm>
            <a:off x="3594713" y="3567240"/>
            <a:ext cx="2165350" cy="216058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55" name="Picture Placeholder 25">
            <a:extLst>
              <a:ext uri="{FF2B5EF4-FFF2-40B4-BE49-F238E27FC236}">
                <a16:creationId xmlns:a16="http://schemas.microsoft.com/office/drawing/2014/main" id="{F2248511-8DF5-31CA-5705-BC987CE254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0" r="16120"/>
          <a:stretch/>
        </p:blipFill>
        <p:spPr>
          <a:xfrm>
            <a:off x="6183925" y="3567240"/>
            <a:ext cx="2165350" cy="216058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56" name="Picture Placeholder 45">
            <a:extLst>
              <a:ext uri="{FF2B5EF4-FFF2-40B4-BE49-F238E27FC236}">
                <a16:creationId xmlns:a16="http://schemas.microsoft.com/office/drawing/2014/main" id="{52904FEF-B645-66FF-BEEF-B81949029D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3" r="17243"/>
          <a:stretch/>
        </p:blipFill>
        <p:spPr>
          <a:xfrm>
            <a:off x="8820763" y="3487252"/>
            <a:ext cx="2165350" cy="21605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D0DBF41C-8D3B-FEC2-F770-A476D933624F}"/>
              </a:ext>
            </a:extLst>
          </p:cNvPr>
          <p:cNvSpPr txBox="1"/>
          <p:nvPr/>
        </p:nvSpPr>
        <p:spPr>
          <a:xfrm>
            <a:off x="7265960" y="6487282"/>
            <a:ext cx="48786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43763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All pictures were taken following the PDPA act</a:t>
            </a:r>
            <a:endParaRPr lang="en-ID" sz="1400" dirty="0">
              <a:solidFill>
                <a:srgbClr val="243763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355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E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D2059F3-D730-CFFD-C4D2-A2F6B41166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8602BDF-4A29-B210-F01A-287DE98D474C}"/>
              </a:ext>
            </a:extLst>
          </p:cNvPr>
          <p:cNvSpPr/>
          <p:nvPr/>
        </p:nvSpPr>
        <p:spPr>
          <a:xfrm>
            <a:off x="0" y="1"/>
            <a:ext cx="12192918" cy="68579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935524-48DE-82E0-6FBD-D02357C86B11}"/>
              </a:ext>
            </a:extLst>
          </p:cNvPr>
          <p:cNvSpPr/>
          <p:nvPr/>
        </p:nvSpPr>
        <p:spPr>
          <a:xfrm>
            <a:off x="532831" y="140265"/>
            <a:ext cx="10801350" cy="60683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39CCA6-C8C3-E116-462B-34A5ADCEE07A}"/>
              </a:ext>
            </a:extLst>
          </p:cNvPr>
          <p:cNvSpPr txBox="1"/>
          <p:nvPr/>
        </p:nvSpPr>
        <p:spPr>
          <a:xfrm>
            <a:off x="3335868" y="212848"/>
            <a:ext cx="7288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Participant Demographic Data</a:t>
            </a:r>
            <a:endParaRPr lang="en-ID" sz="2400" b="1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A80E67-9EE5-D20E-B171-D041B7DDBE98}"/>
              </a:ext>
            </a:extLst>
          </p:cNvPr>
          <p:cNvSpPr txBox="1"/>
          <p:nvPr/>
        </p:nvSpPr>
        <p:spPr>
          <a:xfrm>
            <a:off x="4844134" y="4564340"/>
            <a:ext cx="30765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Phase 02</a:t>
            </a:r>
            <a:endParaRPr lang="en-ID" sz="1600" b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A47E6C-7E70-63AA-BC78-14511B86D62E}"/>
              </a:ext>
            </a:extLst>
          </p:cNvPr>
          <p:cNvSpPr txBox="1"/>
          <p:nvPr/>
        </p:nvSpPr>
        <p:spPr>
          <a:xfrm>
            <a:off x="8257603" y="4564340"/>
            <a:ext cx="30765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Phase 03</a:t>
            </a:r>
            <a:endParaRPr lang="en-ID" sz="1600" b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AFD4D85-D012-9ACC-BC9C-FC32C52B1B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741315"/>
              </p:ext>
            </p:extLst>
          </p:nvPr>
        </p:nvGraphicFramePr>
        <p:xfrm>
          <a:off x="1744394" y="900332"/>
          <a:ext cx="9298742" cy="5689303"/>
        </p:xfrm>
        <a:graphic>
          <a:graphicData uri="http://schemas.openxmlformats.org/drawingml/2006/table">
            <a:tbl>
              <a:tblPr/>
              <a:tblGrid>
                <a:gridCol w="2281749">
                  <a:extLst>
                    <a:ext uri="{9D8B030D-6E8A-4147-A177-3AD203B41FA5}">
                      <a16:colId xmlns:a16="http://schemas.microsoft.com/office/drawing/2014/main" val="1883490195"/>
                    </a:ext>
                  </a:extLst>
                </a:gridCol>
                <a:gridCol w="2159075">
                  <a:extLst>
                    <a:ext uri="{9D8B030D-6E8A-4147-A177-3AD203B41FA5}">
                      <a16:colId xmlns:a16="http://schemas.microsoft.com/office/drawing/2014/main" val="1160816891"/>
                    </a:ext>
                  </a:extLst>
                </a:gridCol>
                <a:gridCol w="1619306">
                  <a:extLst>
                    <a:ext uri="{9D8B030D-6E8A-4147-A177-3AD203B41FA5}">
                      <a16:colId xmlns:a16="http://schemas.microsoft.com/office/drawing/2014/main" val="1391055646"/>
                    </a:ext>
                  </a:extLst>
                </a:gridCol>
                <a:gridCol w="1619306">
                  <a:extLst>
                    <a:ext uri="{9D8B030D-6E8A-4147-A177-3AD203B41FA5}">
                      <a16:colId xmlns:a16="http://schemas.microsoft.com/office/drawing/2014/main" val="1346679342"/>
                    </a:ext>
                  </a:extLst>
                </a:gridCol>
                <a:gridCol w="1619306">
                  <a:extLst>
                    <a:ext uri="{9D8B030D-6E8A-4147-A177-3AD203B41FA5}">
                      <a16:colId xmlns:a16="http://schemas.microsoft.com/office/drawing/2014/main" val="3411392839"/>
                    </a:ext>
                  </a:extLst>
                </a:gridCol>
              </a:tblGrid>
              <a:tr h="299437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Characteristic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Categories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Site1:HH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Site 2: LCB 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Site 3:LB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1321325"/>
                  </a:ext>
                </a:extLst>
              </a:tr>
              <a:tr h="299437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N (%)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N (%)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N (%)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401113"/>
                  </a:ext>
                </a:extLst>
              </a:tr>
              <a:tr h="299437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Gender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Male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41 (32.5)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35 (30.4)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38 (35.19)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87202"/>
                  </a:ext>
                </a:extLst>
              </a:tr>
              <a:tr h="299437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Female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85 (67.5)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80 (69.6)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70 (64.81)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6996705"/>
                  </a:ext>
                </a:extLst>
              </a:tr>
              <a:tr h="299437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2667958"/>
                  </a:ext>
                </a:extLst>
              </a:tr>
              <a:tr h="299437">
                <a:tc rowSpan="5"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Age group (Year)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18-25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17 (13.5)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16 (13.9)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24 (22.22)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0104113"/>
                  </a:ext>
                </a:extLst>
              </a:tr>
              <a:tr h="299437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26-35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36 (28.6)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33 (28.7)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17 (15.74)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3205915"/>
                  </a:ext>
                </a:extLst>
              </a:tr>
              <a:tr h="299437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36-45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37 (29.4)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21 (18.3)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28 (25.93)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8338184"/>
                  </a:ext>
                </a:extLst>
              </a:tr>
              <a:tr h="299437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46-55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36 (28.6)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45 (39.1)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39 (36.11)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8658506"/>
                  </a:ext>
                </a:extLst>
              </a:tr>
              <a:tr h="299437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97262"/>
                  </a:ext>
                </a:extLst>
              </a:tr>
              <a:tr h="299437">
                <a:tc rowSpan="6"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Occupation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Unemployed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10 (7.9)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16 (13.9)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 (5.56)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724977"/>
                  </a:ext>
                </a:extLst>
              </a:tr>
              <a:tr h="299437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Government/Private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29 (23)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23 (20.0)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14 (12.96)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4376424"/>
                  </a:ext>
                </a:extLst>
              </a:tr>
              <a:tr h="299437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Business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27 (21.4)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25 (21.7)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41 (37.96)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6572091"/>
                  </a:ext>
                </a:extLst>
              </a:tr>
              <a:tr h="299437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Employee/Contractor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46 (36.5)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42 (36.5)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29 (26.85)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3855154"/>
                  </a:ext>
                </a:extLst>
              </a:tr>
              <a:tr h="299437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Others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14 (11.1)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 (7.8)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18 (16.67)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4191329"/>
                  </a:ext>
                </a:extLst>
              </a:tr>
              <a:tr h="299437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9973786"/>
                  </a:ext>
                </a:extLst>
              </a:tr>
              <a:tr h="299437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Duration of residence (Year)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1-10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39 (31.0)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19 (16.5)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 (7.41)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870708"/>
                  </a:ext>
                </a:extLst>
              </a:tr>
              <a:tr h="299437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11-20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27 (21.4)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13 (11.3)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20 (18.52)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2629987"/>
                  </a:ext>
                </a:extLst>
              </a:tr>
              <a:tr h="299437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&gt;20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60 (47.6)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83 (72.2)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80 (74.07)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9740798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7564A87B-3BF5-B15E-6C5F-8E666C7054EF}"/>
              </a:ext>
            </a:extLst>
          </p:cNvPr>
          <p:cNvSpPr/>
          <p:nvPr/>
        </p:nvSpPr>
        <p:spPr>
          <a:xfrm>
            <a:off x="3918900" y="1782304"/>
            <a:ext cx="3597778" cy="27897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F48342-D910-3144-385F-82D867907F7C}"/>
              </a:ext>
            </a:extLst>
          </p:cNvPr>
          <p:cNvSpPr/>
          <p:nvPr/>
        </p:nvSpPr>
        <p:spPr>
          <a:xfrm>
            <a:off x="3914237" y="2376749"/>
            <a:ext cx="3597778" cy="27897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2A25D2-35D8-4370-7FEA-C88449FFDA61}"/>
              </a:ext>
            </a:extLst>
          </p:cNvPr>
          <p:cNvSpPr/>
          <p:nvPr/>
        </p:nvSpPr>
        <p:spPr>
          <a:xfrm>
            <a:off x="3894076" y="6294239"/>
            <a:ext cx="3597778" cy="27897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68984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8225541-1B59-F098-5772-61B4D45A87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5966E6-BDAB-4ED7-20A9-946CAC8B03FA}"/>
              </a:ext>
            </a:extLst>
          </p:cNvPr>
          <p:cNvSpPr/>
          <p:nvPr/>
        </p:nvSpPr>
        <p:spPr>
          <a:xfrm>
            <a:off x="-919" y="0"/>
            <a:ext cx="12192918" cy="6857999"/>
          </a:xfrm>
          <a:prstGeom prst="rect">
            <a:avLst/>
          </a:prstGeom>
          <a:solidFill>
            <a:srgbClr val="24376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33250A-BA5B-C033-2CF4-A3208494D995}"/>
              </a:ext>
            </a:extLst>
          </p:cNvPr>
          <p:cNvSpPr/>
          <p:nvPr/>
        </p:nvSpPr>
        <p:spPr>
          <a:xfrm>
            <a:off x="694866" y="317295"/>
            <a:ext cx="10801350" cy="606833"/>
          </a:xfrm>
          <a:prstGeom prst="roundRect">
            <a:avLst>
              <a:gd name="adj" fmla="val 50000"/>
            </a:avLst>
          </a:prstGeom>
          <a:solidFill>
            <a:srgbClr val="365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77E6B3-F8E7-06B2-F1F4-213DB79EF174}"/>
              </a:ext>
            </a:extLst>
          </p:cNvPr>
          <p:cNvSpPr txBox="1"/>
          <p:nvPr/>
        </p:nvSpPr>
        <p:spPr>
          <a:xfrm>
            <a:off x="1187140" y="420656"/>
            <a:ext cx="101886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Neutralizing antibody titer against DENV 1-4 , ZIKV , and CHIKV in </a:t>
            </a:r>
            <a:r>
              <a:rPr lang="en-US" sz="2000" b="1" dirty="0">
                <a:solidFill>
                  <a:srgbClr val="FFFF00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humans</a:t>
            </a:r>
            <a:endParaRPr lang="en-ID" sz="2000" b="1" dirty="0">
              <a:solidFill>
                <a:srgbClr val="FFFF00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7753A2-B6AD-58F9-96FA-7D12EFA5E3BD}"/>
              </a:ext>
            </a:extLst>
          </p:cNvPr>
          <p:cNvSpPr txBox="1"/>
          <p:nvPr/>
        </p:nvSpPr>
        <p:spPr>
          <a:xfrm>
            <a:off x="0" y="6530754"/>
            <a:ext cx="45345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Mongkol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 N., </a:t>
            </a:r>
            <a:r>
              <a:rPr lang="en-US" sz="1000" i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et al. 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Manuscript in preparation</a:t>
            </a:r>
            <a:endParaRPr lang="en-ID" sz="10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BA0E4C-6ED7-44D5-BDBE-C71A4A672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92" y="1123058"/>
            <a:ext cx="3364219" cy="26095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AB2BFD2-25F2-5618-48DB-220681FF61A7}"/>
              </a:ext>
            </a:extLst>
          </p:cNvPr>
          <p:cNvSpPr txBox="1"/>
          <p:nvPr/>
        </p:nvSpPr>
        <p:spPr>
          <a:xfrm>
            <a:off x="897172" y="1123058"/>
            <a:ext cx="11572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Hua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Hin</a:t>
            </a:r>
            <a:endParaRPr lang="en-ID" sz="1600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0CB2EA-FBED-3290-9712-067EB4904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91" y="3832051"/>
            <a:ext cx="3364219" cy="253851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65BA58F-4161-B4E4-2569-4310E567BF9F}"/>
              </a:ext>
            </a:extLst>
          </p:cNvPr>
          <p:cNvSpPr txBox="1"/>
          <p:nvPr/>
        </p:nvSpPr>
        <p:spPr>
          <a:xfrm>
            <a:off x="777348" y="3902177"/>
            <a:ext cx="17953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Leamchabang</a:t>
            </a:r>
            <a:endParaRPr lang="en-ID" sz="1600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1FC9B94-4B10-BB54-320B-BD434FE0F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601" y="2314118"/>
            <a:ext cx="3420163" cy="26095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59C8CAC-4EEE-3F3A-E8A6-850FF76E2130}"/>
              </a:ext>
            </a:extLst>
          </p:cNvPr>
          <p:cNvSpPr txBox="1"/>
          <p:nvPr/>
        </p:nvSpPr>
        <p:spPr>
          <a:xfrm>
            <a:off x="4272658" y="2339540"/>
            <a:ext cx="17953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Lopburi</a:t>
            </a:r>
            <a:endParaRPr lang="en-ID" sz="1600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F20C04F-5A46-B5CF-2973-FB09310DCF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30" b="17250"/>
          <a:stretch/>
        </p:blipFill>
        <p:spPr>
          <a:xfrm>
            <a:off x="7715691" y="1186465"/>
            <a:ext cx="3689271" cy="363601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FFA5CED-50A1-F066-1EE8-5A051B2E2FF7}"/>
              </a:ext>
            </a:extLst>
          </p:cNvPr>
          <p:cNvSpPr txBox="1"/>
          <p:nvPr/>
        </p:nvSpPr>
        <p:spPr>
          <a:xfrm>
            <a:off x="9224563" y="1115720"/>
            <a:ext cx="1795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Montserrat" panose="00000500000000000000" pitchFamily="2" charset="0"/>
                <a:cs typeface="Poppins" panose="00000500000000000000" pitchFamily="50" charset="0"/>
              </a:rPr>
              <a:t>3.1% Naive</a:t>
            </a:r>
            <a:endParaRPr lang="en-ID" sz="1400" baseline="-25000" dirty="0"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3C9B72-AF77-C33E-A69C-694A3518E1F6}"/>
              </a:ext>
            </a:extLst>
          </p:cNvPr>
          <p:cNvSpPr txBox="1"/>
          <p:nvPr/>
        </p:nvSpPr>
        <p:spPr>
          <a:xfrm>
            <a:off x="7829487" y="1199684"/>
            <a:ext cx="20922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  <a:cs typeface="Poppins" panose="00000500000000000000" pitchFamily="50" charset="0"/>
              </a:rPr>
              <a:t>6.6% </a:t>
            </a:r>
          </a:p>
          <a:p>
            <a:r>
              <a:rPr lang="en-US" sz="1600" dirty="0">
                <a:latin typeface="Montserrat" panose="00000500000000000000" pitchFamily="2" charset="0"/>
                <a:cs typeface="Poppins" panose="00000500000000000000" pitchFamily="50" charset="0"/>
              </a:rPr>
              <a:t>monotypic</a:t>
            </a:r>
            <a:endParaRPr lang="en-ID" sz="1600" baseline="-25000" dirty="0"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B54237E-E880-665C-3D79-08FBD3DD8A54}"/>
              </a:ext>
            </a:extLst>
          </p:cNvPr>
          <p:cNvSpPr txBox="1"/>
          <p:nvPr/>
        </p:nvSpPr>
        <p:spPr>
          <a:xfrm>
            <a:off x="8029977" y="2368573"/>
            <a:ext cx="20922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  <a:cs typeface="Poppins" panose="00000500000000000000" pitchFamily="50" charset="0"/>
              </a:rPr>
              <a:t>15.5% </a:t>
            </a:r>
          </a:p>
          <a:p>
            <a:r>
              <a:rPr lang="en-US" sz="1600" dirty="0">
                <a:latin typeface="Montserrat" panose="00000500000000000000" pitchFamily="2" charset="0"/>
                <a:cs typeface="Poppins" panose="00000500000000000000" pitchFamily="50" charset="0"/>
              </a:rPr>
              <a:t>2 serotype</a:t>
            </a:r>
            <a:endParaRPr lang="en-ID" sz="1600" baseline="-25000" dirty="0"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D935442-843A-4138-795E-4A4BBF52A57C}"/>
              </a:ext>
            </a:extLst>
          </p:cNvPr>
          <p:cNvSpPr txBox="1"/>
          <p:nvPr/>
        </p:nvSpPr>
        <p:spPr>
          <a:xfrm>
            <a:off x="8266556" y="3456770"/>
            <a:ext cx="20922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  <a:cs typeface="Poppins" panose="00000500000000000000" pitchFamily="50" charset="0"/>
              </a:rPr>
              <a:t>28.9%</a:t>
            </a:r>
          </a:p>
          <a:p>
            <a:r>
              <a:rPr lang="en-US" sz="1600" dirty="0">
                <a:latin typeface="Montserrat" panose="00000500000000000000" pitchFamily="2" charset="0"/>
                <a:cs typeface="Poppins" panose="00000500000000000000" pitchFamily="50" charset="0"/>
              </a:rPr>
              <a:t>3 serotype</a:t>
            </a:r>
            <a:endParaRPr lang="en-ID" sz="1600" baseline="-25000" dirty="0"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AE584D5-41CC-24F5-C7F6-14FBE7FEFE1B}"/>
              </a:ext>
            </a:extLst>
          </p:cNvPr>
          <p:cNvSpPr txBox="1"/>
          <p:nvPr/>
        </p:nvSpPr>
        <p:spPr>
          <a:xfrm>
            <a:off x="9724156" y="2724467"/>
            <a:ext cx="20922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  <a:cs typeface="Poppins" panose="00000500000000000000" pitchFamily="50" charset="0"/>
              </a:rPr>
              <a:t>45.9%</a:t>
            </a:r>
          </a:p>
          <a:p>
            <a:r>
              <a:rPr lang="en-US" sz="1600" dirty="0">
                <a:latin typeface="Montserrat" panose="00000500000000000000" pitchFamily="2" charset="0"/>
                <a:cs typeface="Poppins" panose="00000500000000000000" pitchFamily="50" charset="0"/>
              </a:rPr>
              <a:t>4 serotype</a:t>
            </a:r>
            <a:endParaRPr lang="en-ID" sz="1600" baseline="-25000" dirty="0"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graphicFrame>
        <p:nvGraphicFramePr>
          <p:cNvPr id="46" name="Table 46">
            <a:extLst>
              <a:ext uri="{FF2B5EF4-FFF2-40B4-BE49-F238E27FC236}">
                <a16:creationId xmlns:a16="http://schemas.microsoft.com/office/drawing/2014/main" id="{77842F98-BDD4-A479-6BC2-022F13BCE5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779973"/>
              </p:ext>
            </p:extLst>
          </p:nvPr>
        </p:nvGraphicFramePr>
        <p:xfrm>
          <a:off x="3688427" y="5181235"/>
          <a:ext cx="8128000" cy="1397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91148906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63769007"/>
                    </a:ext>
                  </a:extLst>
                </a:gridCol>
              </a:tblGrid>
              <a:tr h="285208">
                <a:tc>
                  <a:txBody>
                    <a:bodyPr/>
                    <a:lstStyle/>
                    <a:p>
                      <a:pPr algn="ctr"/>
                      <a:r>
                        <a:rPr lang="en-ID" sz="1800" baseline="-25000" dirty="0">
                          <a:latin typeface="Montserrat" panose="00000500000000000000" pitchFamily="2" charset="0"/>
                          <a:cs typeface="Poppins" panose="00000500000000000000" pitchFamily="50" charset="0"/>
                        </a:rPr>
                        <a:t>Study 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baseline="-25000" dirty="0">
                          <a:latin typeface="Montserrat" panose="00000500000000000000" pitchFamily="2" charset="0"/>
                          <a:cs typeface="Poppins" panose="00000500000000000000" pitchFamily="50" charset="0"/>
                        </a:rPr>
                        <a:t>% CHIKV seropositive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259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baseline="-25000" dirty="0">
                          <a:latin typeface="Montserrat" panose="00000500000000000000" pitchFamily="2" charset="0"/>
                          <a:cs typeface="Poppins" panose="00000500000000000000" pitchFamily="50" charset="0"/>
                        </a:rPr>
                        <a:t>Hua </a:t>
                      </a:r>
                      <a:r>
                        <a:rPr lang="en-ID" sz="1800" baseline="-25000" dirty="0" err="1">
                          <a:latin typeface="Montserrat" panose="00000500000000000000" pitchFamily="2" charset="0"/>
                          <a:cs typeface="Poppins" panose="00000500000000000000" pitchFamily="50" charset="0"/>
                        </a:rPr>
                        <a:t>Hin</a:t>
                      </a:r>
                      <a:endParaRPr lang="en-ID" sz="1800" baseline="-25000" dirty="0">
                        <a:latin typeface="Montserrat" panose="00000500000000000000" pitchFamily="2" charset="0"/>
                        <a:cs typeface="Poppi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baseline="-25000" dirty="0">
                          <a:latin typeface="Montserrat" panose="00000500000000000000" pitchFamily="2" charset="0"/>
                          <a:cs typeface="Poppins" panose="00000500000000000000" pitchFamily="50" charset="0"/>
                        </a:rPr>
                        <a:t>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223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baseline="-25000" dirty="0" err="1">
                          <a:latin typeface="Montserrat" panose="00000500000000000000" pitchFamily="2" charset="0"/>
                          <a:cs typeface="Poppins" panose="00000500000000000000" pitchFamily="50" charset="0"/>
                        </a:rPr>
                        <a:t>Leamchabang</a:t>
                      </a:r>
                      <a:endParaRPr lang="en-ID" sz="1800" baseline="-25000" dirty="0">
                        <a:latin typeface="Montserrat" panose="00000500000000000000" pitchFamily="2" charset="0"/>
                        <a:cs typeface="Poppi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baseline="-25000" dirty="0">
                          <a:latin typeface="Montserrat" panose="00000500000000000000" pitchFamily="2" charset="0"/>
                          <a:cs typeface="Poppins" panose="00000500000000000000" pitchFamily="50" charset="0"/>
                        </a:rPr>
                        <a:t>46%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444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baseline="-25000" dirty="0" err="1">
                          <a:latin typeface="Montserrat" panose="00000500000000000000" pitchFamily="2" charset="0"/>
                          <a:cs typeface="Poppins" panose="00000500000000000000" pitchFamily="50" charset="0"/>
                        </a:rPr>
                        <a:t>Lopburi</a:t>
                      </a:r>
                      <a:endParaRPr lang="en-ID" sz="1800" baseline="-25000" dirty="0">
                        <a:latin typeface="Montserrat" panose="00000500000000000000" pitchFamily="2" charset="0"/>
                        <a:cs typeface="Poppi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baseline="-25000" dirty="0">
                          <a:latin typeface="Montserrat" panose="00000500000000000000" pitchFamily="2" charset="0"/>
                          <a:cs typeface="Poppins" panose="00000500000000000000" pitchFamily="50" charset="0"/>
                        </a:rPr>
                        <a:t>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7924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0326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D2059F3-D730-CFFD-C4D2-A2F6B41166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8602BDF-4A29-B210-F01A-287DE98D474C}"/>
              </a:ext>
            </a:extLst>
          </p:cNvPr>
          <p:cNvSpPr/>
          <p:nvPr/>
        </p:nvSpPr>
        <p:spPr>
          <a:xfrm>
            <a:off x="0" y="1"/>
            <a:ext cx="12192918" cy="68579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935524-48DE-82E0-6FBD-D02357C86B11}"/>
              </a:ext>
            </a:extLst>
          </p:cNvPr>
          <p:cNvSpPr/>
          <p:nvPr/>
        </p:nvSpPr>
        <p:spPr>
          <a:xfrm>
            <a:off x="532831" y="140265"/>
            <a:ext cx="10801350" cy="60683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39CCA6-C8C3-E116-462B-34A5ADCEE07A}"/>
              </a:ext>
            </a:extLst>
          </p:cNvPr>
          <p:cNvSpPr txBox="1"/>
          <p:nvPr/>
        </p:nvSpPr>
        <p:spPr>
          <a:xfrm>
            <a:off x="1715477" y="212848"/>
            <a:ext cx="87266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Age-stratified seroprevalence: </a:t>
            </a:r>
            <a:r>
              <a:rPr lang="en-US" sz="2400" b="1" dirty="0">
                <a:latin typeface="Montserrat" panose="00000500000000000000" pitchFamily="2" charset="0"/>
                <a:cs typeface="Poppins" panose="00000500000000000000" pitchFamily="50" charset="0"/>
              </a:rPr>
              <a:t>Hua </a:t>
            </a:r>
            <a:r>
              <a:rPr lang="en-US" sz="2400" b="1" dirty="0" err="1">
                <a:latin typeface="Montserrat" panose="00000500000000000000" pitchFamily="2" charset="0"/>
                <a:cs typeface="Poppins" panose="00000500000000000000" pitchFamily="50" charset="0"/>
              </a:rPr>
              <a:t>Hin</a:t>
            </a:r>
            <a:r>
              <a:rPr lang="en-US" sz="2400" b="1" dirty="0">
                <a:latin typeface="Montserrat" panose="00000500000000000000" pitchFamily="2" charset="0"/>
                <a:cs typeface="Poppins" panose="00000500000000000000" pitchFamily="50" charset="0"/>
              </a:rPr>
              <a:t>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study site</a:t>
            </a:r>
            <a:endParaRPr lang="en-ID" sz="2400" b="1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A80E67-9EE5-D20E-B171-D041B7DDBE98}"/>
              </a:ext>
            </a:extLst>
          </p:cNvPr>
          <p:cNvSpPr txBox="1"/>
          <p:nvPr/>
        </p:nvSpPr>
        <p:spPr>
          <a:xfrm>
            <a:off x="4844134" y="4564340"/>
            <a:ext cx="30765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Phase 02</a:t>
            </a:r>
            <a:endParaRPr lang="en-ID" sz="1600" b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A47E6C-7E70-63AA-BC78-14511B86D62E}"/>
              </a:ext>
            </a:extLst>
          </p:cNvPr>
          <p:cNvSpPr txBox="1"/>
          <p:nvPr/>
        </p:nvSpPr>
        <p:spPr>
          <a:xfrm>
            <a:off x="8257603" y="4564340"/>
            <a:ext cx="30765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Phase 03</a:t>
            </a:r>
            <a:endParaRPr lang="en-ID" sz="1600" b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5FE0A-7132-D944-1020-A5C46D8050F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263" y="887362"/>
            <a:ext cx="8233472" cy="5746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E92F07-1DA7-3E81-FE5E-B68D258F1BD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434" y="5240210"/>
            <a:ext cx="3181350" cy="995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28B5E5-60AA-2C1A-772D-F42100EA69F9}"/>
              </a:ext>
            </a:extLst>
          </p:cNvPr>
          <p:cNvSpPr txBox="1"/>
          <p:nvPr/>
        </p:nvSpPr>
        <p:spPr>
          <a:xfrm>
            <a:off x="3887927" y="1955106"/>
            <a:ext cx="11848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DENV-1</a:t>
            </a:r>
            <a:endParaRPr lang="en-ID" sz="16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ADF5DC-BC16-78F1-58A0-6BF87D0E5CFB}"/>
              </a:ext>
            </a:extLst>
          </p:cNvPr>
          <p:cNvSpPr txBox="1"/>
          <p:nvPr/>
        </p:nvSpPr>
        <p:spPr>
          <a:xfrm>
            <a:off x="7943996" y="1964939"/>
            <a:ext cx="11848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DENV-2</a:t>
            </a:r>
            <a:endParaRPr lang="en-ID" sz="16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534093-CF64-C06F-7E1C-669F7A1EEDF7}"/>
              </a:ext>
            </a:extLst>
          </p:cNvPr>
          <p:cNvSpPr txBox="1"/>
          <p:nvPr/>
        </p:nvSpPr>
        <p:spPr>
          <a:xfrm>
            <a:off x="3887926" y="3885276"/>
            <a:ext cx="11848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DENV-3</a:t>
            </a:r>
            <a:endParaRPr lang="en-ID" sz="16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AA2573-A725-B4B6-D6E7-1AEF051420D0}"/>
              </a:ext>
            </a:extLst>
          </p:cNvPr>
          <p:cNvSpPr txBox="1"/>
          <p:nvPr/>
        </p:nvSpPr>
        <p:spPr>
          <a:xfrm>
            <a:off x="7943996" y="3882179"/>
            <a:ext cx="11848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DENV-4</a:t>
            </a:r>
            <a:endParaRPr lang="en-ID" sz="16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B2CAB8-5F28-94A6-C708-48BDFE40BA23}"/>
              </a:ext>
            </a:extLst>
          </p:cNvPr>
          <p:cNvSpPr txBox="1"/>
          <p:nvPr/>
        </p:nvSpPr>
        <p:spPr>
          <a:xfrm>
            <a:off x="3887926" y="5222620"/>
            <a:ext cx="11848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CHIKV</a:t>
            </a:r>
            <a:endParaRPr lang="en-ID" sz="16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F4B342-B8AD-C6A8-B537-F70F94164689}"/>
              </a:ext>
            </a:extLst>
          </p:cNvPr>
          <p:cNvSpPr txBox="1"/>
          <p:nvPr/>
        </p:nvSpPr>
        <p:spPr>
          <a:xfrm>
            <a:off x="8152831" y="6509588"/>
            <a:ext cx="31813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>
                <a:latin typeface="Montserrat" panose="00000500000000000000" pitchFamily="2" charset="0"/>
                <a:cs typeface="Poppins" panose="00000500000000000000" pitchFamily="50" charset="0"/>
              </a:rPr>
              <a:t>Mongkol</a:t>
            </a:r>
            <a:r>
              <a:rPr lang="en-US" sz="1000" dirty="0">
                <a:latin typeface="Montserrat" panose="00000500000000000000" pitchFamily="2" charset="0"/>
                <a:cs typeface="Poppins" panose="00000500000000000000" pitchFamily="50" charset="0"/>
              </a:rPr>
              <a:t> N., </a:t>
            </a:r>
            <a:r>
              <a:rPr lang="en-US" sz="1000" i="1" dirty="0">
                <a:latin typeface="Montserrat" panose="00000500000000000000" pitchFamily="2" charset="0"/>
                <a:cs typeface="Poppins" panose="00000500000000000000" pitchFamily="50" charset="0"/>
              </a:rPr>
              <a:t>et al. </a:t>
            </a:r>
            <a:r>
              <a:rPr lang="en-US" sz="1000" dirty="0">
                <a:latin typeface="Montserrat" panose="00000500000000000000" pitchFamily="2" charset="0"/>
                <a:cs typeface="Poppins" panose="00000500000000000000" pitchFamily="50" charset="0"/>
              </a:rPr>
              <a:t>Manuscript in preparation</a:t>
            </a:r>
            <a:endParaRPr lang="en-ID" sz="1000" dirty="0"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536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D2059F3-D730-CFFD-C4D2-A2F6B41166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8602BDF-4A29-B210-F01A-287DE98D474C}"/>
              </a:ext>
            </a:extLst>
          </p:cNvPr>
          <p:cNvSpPr/>
          <p:nvPr/>
        </p:nvSpPr>
        <p:spPr>
          <a:xfrm>
            <a:off x="0" y="1"/>
            <a:ext cx="12192918" cy="68579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935524-48DE-82E0-6FBD-D02357C86B11}"/>
              </a:ext>
            </a:extLst>
          </p:cNvPr>
          <p:cNvSpPr/>
          <p:nvPr/>
        </p:nvSpPr>
        <p:spPr>
          <a:xfrm>
            <a:off x="532831" y="140265"/>
            <a:ext cx="10801350" cy="60683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39CCA6-C8C3-E116-462B-34A5ADCEE07A}"/>
              </a:ext>
            </a:extLst>
          </p:cNvPr>
          <p:cNvSpPr txBox="1"/>
          <p:nvPr/>
        </p:nvSpPr>
        <p:spPr>
          <a:xfrm>
            <a:off x="1327704" y="223259"/>
            <a:ext cx="9211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Age-stratified seroprevalence: </a:t>
            </a:r>
            <a:r>
              <a:rPr lang="en-US" sz="2400" b="1" dirty="0" err="1">
                <a:latin typeface="Montserrat" panose="00000500000000000000" pitchFamily="2" charset="0"/>
                <a:cs typeface="Poppins" panose="00000500000000000000" pitchFamily="50" charset="0"/>
              </a:rPr>
              <a:t>Leamchabang</a:t>
            </a:r>
            <a:r>
              <a:rPr lang="en-US" sz="2400" b="1" dirty="0">
                <a:latin typeface="Montserrat" panose="00000500000000000000" pitchFamily="2" charset="0"/>
                <a:cs typeface="Poppins" panose="00000500000000000000" pitchFamily="50" charset="0"/>
              </a:rPr>
              <a:t>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study site</a:t>
            </a:r>
            <a:endParaRPr lang="en-ID" sz="2400" b="1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A80E67-9EE5-D20E-B171-D041B7DDBE98}"/>
              </a:ext>
            </a:extLst>
          </p:cNvPr>
          <p:cNvSpPr txBox="1"/>
          <p:nvPr/>
        </p:nvSpPr>
        <p:spPr>
          <a:xfrm>
            <a:off x="4844134" y="4564340"/>
            <a:ext cx="30765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Phase 02</a:t>
            </a:r>
            <a:endParaRPr lang="en-ID" sz="1600" b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A47E6C-7E70-63AA-BC78-14511B86D62E}"/>
              </a:ext>
            </a:extLst>
          </p:cNvPr>
          <p:cNvSpPr txBox="1"/>
          <p:nvPr/>
        </p:nvSpPr>
        <p:spPr>
          <a:xfrm>
            <a:off x="8257603" y="4564340"/>
            <a:ext cx="30765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Phase 03</a:t>
            </a:r>
            <a:endParaRPr lang="en-ID" sz="1600" b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E7F667-7A10-66BF-63A0-AB59C9C151A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941" y="830092"/>
            <a:ext cx="8469630" cy="58046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493BD8-248C-C61E-B31D-C88966ABFF44}"/>
              </a:ext>
            </a:extLst>
          </p:cNvPr>
          <p:cNvSpPr txBox="1"/>
          <p:nvPr/>
        </p:nvSpPr>
        <p:spPr>
          <a:xfrm>
            <a:off x="3725721" y="1952488"/>
            <a:ext cx="11848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DENV-1</a:t>
            </a:r>
            <a:endParaRPr lang="en-ID" sz="16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E75786-E37F-ED48-C422-320DFBD96A4B}"/>
              </a:ext>
            </a:extLst>
          </p:cNvPr>
          <p:cNvSpPr txBox="1"/>
          <p:nvPr/>
        </p:nvSpPr>
        <p:spPr>
          <a:xfrm>
            <a:off x="7943996" y="1964939"/>
            <a:ext cx="11848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DENV-2</a:t>
            </a:r>
            <a:endParaRPr lang="en-ID" sz="16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305E91-A20F-9291-F62D-6B4A4EAE1745}"/>
              </a:ext>
            </a:extLst>
          </p:cNvPr>
          <p:cNvSpPr txBox="1"/>
          <p:nvPr/>
        </p:nvSpPr>
        <p:spPr>
          <a:xfrm>
            <a:off x="3725721" y="3882179"/>
            <a:ext cx="11848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DENV-3</a:t>
            </a:r>
            <a:endParaRPr lang="en-ID" sz="16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8DD706-83D7-0816-F1E8-0365B228E309}"/>
              </a:ext>
            </a:extLst>
          </p:cNvPr>
          <p:cNvSpPr txBox="1"/>
          <p:nvPr/>
        </p:nvSpPr>
        <p:spPr>
          <a:xfrm>
            <a:off x="7943996" y="3882179"/>
            <a:ext cx="11848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DENV-4</a:t>
            </a:r>
            <a:endParaRPr lang="en-ID" sz="16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DD9DDC-2FE1-8D22-0EBC-FE295855358B}"/>
              </a:ext>
            </a:extLst>
          </p:cNvPr>
          <p:cNvSpPr txBox="1"/>
          <p:nvPr/>
        </p:nvSpPr>
        <p:spPr>
          <a:xfrm>
            <a:off x="3725721" y="6025290"/>
            <a:ext cx="11848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CHIKV</a:t>
            </a:r>
            <a:endParaRPr lang="en-ID" sz="16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3E83FD-44DE-EAB4-2B2E-05BA50C3F92E}"/>
              </a:ext>
            </a:extLst>
          </p:cNvPr>
          <p:cNvSpPr txBox="1"/>
          <p:nvPr/>
        </p:nvSpPr>
        <p:spPr>
          <a:xfrm>
            <a:off x="8152831" y="6509588"/>
            <a:ext cx="31813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>
                <a:latin typeface="Montserrat" panose="00000500000000000000" pitchFamily="2" charset="0"/>
                <a:cs typeface="Poppins" panose="00000500000000000000" pitchFamily="50" charset="0"/>
              </a:rPr>
              <a:t>Mongkol</a:t>
            </a:r>
            <a:r>
              <a:rPr lang="en-US" sz="1000" dirty="0">
                <a:latin typeface="Montserrat" panose="00000500000000000000" pitchFamily="2" charset="0"/>
                <a:cs typeface="Poppins" panose="00000500000000000000" pitchFamily="50" charset="0"/>
              </a:rPr>
              <a:t> N., </a:t>
            </a:r>
            <a:r>
              <a:rPr lang="en-US" sz="1000" i="1" dirty="0">
                <a:latin typeface="Montserrat" panose="00000500000000000000" pitchFamily="2" charset="0"/>
                <a:cs typeface="Poppins" panose="00000500000000000000" pitchFamily="50" charset="0"/>
              </a:rPr>
              <a:t>et al. </a:t>
            </a:r>
            <a:r>
              <a:rPr lang="en-US" sz="1000" dirty="0">
                <a:latin typeface="Montserrat" panose="00000500000000000000" pitchFamily="2" charset="0"/>
                <a:cs typeface="Poppins" panose="00000500000000000000" pitchFamily="50" charset="0"/>
              </a:rPr>
              <a:t>Manuscript in preparation</a:t>
            </a:r>
            <a:endParaRPr lang="en-ID" sz="1000" dirty="0"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4280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D2059F3-D730-CFFD-C4D2-A2F6B41166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8602BDF-4A29-B210-F01A-287DE98D474C}"/>
              </a:ext>
            </a:extLst>
          </p:cNvPr>
          <p:cNvSpPr/>
          <p:nvPr/>
        </p:nvSpPr>
        <p:spPr>
          <a:xfrm>
            <a:off x="0" y="1"/>
            <a:ext cx="12192918" cy="68579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935524-48DE-82E0-6FBD-D02357C86B11}"/>
              </a:ext>
            </a:extLst>
          </p:cNvPr>
          <p:cNvSpPr/>
          <p:nvPr/>
        </p:nvSpPr>
        <p:spPr>
          <a:xfrm>
            <a:off x="532831" y="140265"/>
            <a:ext cx="10801350" cy="60683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39CCA6-C8C3-E116-462B-34A5ADCEE07A}"/>
              </a:ext>
            </a:extLst>
          </p:cNvPr>
          <p:cNvSpPr txBox="1"/>
          <p:nvPr/>
        </p:nvSpPr>
        <p:spPr>
          <a:xfrm>
            <a:off x="1327704" y="223259"/>
            <a:ext cx="9211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Age-stratified seroprevalence: </a:t>
            </a:r>
            <a:r>
              <a:rPr lang="en-US" sz="2400" b="1" dirty="0" err="1">
                <a:latin typeface="Montserrat" panose="00000500000000000000" pitchFamily="2" charset="0"/>
                <a:cs typeface="Poppins" panose="00000500000000000000" pitchFamily="50" charset="0"/>
              </a:rPr>
              <a:t>Lopburi</a:t>
            </a:r>
            <a:r>
              <a:rPr lang="en-US" sz="2400" b="1" dirty="0">
                <a:latin typeface="Montserrat" panose="00000500000000000000" pitchFamily="2" charset="0"/>
                <a:cs typeface="Poppins" panose="00000500000000000000" pitchFamily="50" charset="0"/>
              </a:rPr>
              <a:t>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study site</a:t>
            </a:r>
            <a:endParaRPr lang="en-ID" sz="2400" b="1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A80E67-9EE5-D20E-B171-D041B7DDBE98}"/>
              </a:ext>
            </a:extLst>
          </p:cNvPr>
          <p:cNvSpPr txBox="1"/>
          <p:nvPr/>
        </p:nvSpPr>
        <p:spPr>
          <a:xfrm>
            <a:off x="4844134" y="4564340"/>
            <a:ext cx="30765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Phase 02</a:t>
            </a:r>
            <a:endParaRPr lang="en-ID" sz="1600" b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A47E6C-7E70-63AA-BC78-14511B86D62E}"/>
              </a:ext>
            </a:extLst>
          </p:cNvPr>
          <p:cNvSpPr txBox="1"/>
          <p:nvPr/>
        </p:nvSpPr>
        <p:spPr>
          <a:xfrm>
            <a:off x="8257603" y="4564340"/>
            <a:ext cx="30765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Phase 03</a:t>
            </a:r>
            <a:endParaRPr lang="en-ID" sz="1600" b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DFFC6D-947D-B877-9E48-454A4B35DDD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240" y="846983"/>
            <a:ext cx="7740680" cy="58876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5E9FF5-BE1D-5739-183B-4BA9A5729E52}"/>
              </a:ext>
            </a:extLst>
          </p:cNvPr>
          <p:cNvSpPr txBox="1"/>
          <p:nvPr/>
        </p:nvSpPr>
        <p:spPr>
          <a:xfrm>
            <a:off x="3725721" y="1952488"/>
            <a:ext cx="11848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DENV-1</a:t>
            </a:r>
            <a:endParaRPr lang="en-ID" sz="16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2E79F2-3AA9-7BD9-15D8-C1C4F3DEF576}"/>
              </a:ext>
            </a:extLst>
          </p:cNvPr>
          <p:cNvSpPr txBox="1"/>
          <p:nvPr/>
        </p:nvSpPr>
        <p:spPr>
          <a:xfrm>
            <a:off x="7521086" y="1952488"/>
            <a:ext cx="11848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DENV-2</a:t>
            </a:r>
            <a:endParaRPr lang="en-ID" sz="16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086F85-8A55-96F3-6D31-83287B1A03B9}"/>
              </a:ext>
            </a:extLst>
          </p:cNvPr>
          <p:cNvSpPr txBox="1"/>
          <p:nvPr/>
        </p:nvSpPr>
        <p:spPr>
          <a:xfrm>
            <a:off x="3725721" y="3882179"/>
            <a:ext cx="11848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DENV-3</a:t>
            </a:r>
            <a:endParaRPr lang="en-ID" sz="16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8C2F7C-E6B5-7F10-1D38-7365269D5F08}"/>
              </a:ext>
            </a:extLst>
          </p:cNvPr>
          <p:cNvSpPr txBox="1"/>
          <p:nvPr/>
        </p:nvSpPr>
        <p:spPr>
          <a:xfrm>
            <a:off x="7521086" y="4125301"/>
            <a:ext cx="11848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DENV-4</a:t>
            </a:r>
            <a:endParaRPr lang="en-ID" sz="16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BF7942-2C83-1982-803C-C54FE675138E}"/>
              </a:ext>
            </a:extLst>
          </p:cNvPr>
          <p:cNvSpPr txBox="1"/>
          <p:nvPr/>
        </p:nvSpPr>
        <p:spPr>
          <a:xfrm>
            <a:off x="3670757" y="5554262"/>
            <a:ext cx="11848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CHIKV</a:t>
            </a:r>
            <a:endParaRPr lang="en-ID" sz="16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4F4C5D-5038-9C8B-701E-D1DB87361DA4}"/>
              </a:ext>
            </a:extLst>
          </p:cNvPr>
          <p:cNvSpPr txBox="1"/>
          <p:nvPr/>
        </p:nvSpPr>
        <p:spPr>
          <a:xfrm>
            <a:off x="8152831" y="6509588"/>
            <a:ext cx="31813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>
                <a:latin typeface="Montserrat" panose="00000500000000000000" pitchFamily="2" charset="0"/>
                <a:cs typeface="Poppins" panose="00000500000000000000" pitchFamily="50" charset="0"/>
              </a:rPr>
              <a:t>Mongkol</a:t>
            </a:r>
            <a:r>
              <a:rPr lang="en-US" sz="1000" dirty="0">
                <a:latin typeface="Montserrat" panose="00000500000000000000" pitchFamily="2" charset="0"/>
                <a:cs typeface="Poppins" panose="00000500000000000000" pitchFamily="50" charset="0"/>
              </a:rPr>
              <a:t> N., </a:t>
            </a:r>
            <a:r>
              <a:rPr lang="en-US" sz="1000" i="1" dirty="0">
                <a:latin typeface="Montserrat" panose="00000500000000000000" pitchFamily="2" charset="0"/>
                <a:cs typeface="Poppins" panose="00000500000000000000" pitchFamily="50" charset="0"/>
              </a:rPr>
              <a:t>et al. </a:t>
            </a:r>
            <a:r>
              <a:rPr lang="en-US" sz="1000" dirty="0">
                <a:latin typeface="Montserrat" panose="00000500000000000000" pitchFamily="2" charset="0"/>
                <a:cs typeface="Poppins" panose="00000500000000000000" pitchFamily="50" charset="0"/>
              </a:rPr>
              <a:t>Manuscript in preparation</a:t>
            </a:r>
            <a:endParaRPr lang="en-ID" sz="1000" dirty="0"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440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8225541-1B59-F098-5772-61B4D45A87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5966E6-BDAB-4ED7-20A9-946CAC8B03FA}"/>
              </a:ext>
            </a:extLst>
          </p:cNvPr>
          <p:cNvSpPr/>
          <p:nvPr/>
        </p:nvSpPr>
        <p:spPr>
          <a:xfrm>
            <a:off x="-919" y="1"/>
            <a:ext cx="12192918" cy="6857999"/>
          </a:xfrm>
          <a:prstGeom prst="rect">
            <a:avLst/>
          </a:prstGeom>
          <a:solidFill>
            <a:srgbClr val="24376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33250A-BA5B-C033-2CF4-A3208494D995}"/>
              </a:ext>
            </a:extLst>
          </p:cNvPr>
          <p:cNvSpPr/>
          <p:nvPr/>
        </p:nvSpPr>
        <p:spPr>
          <a:xfrm>
            <a:off x="694866" y="317295"/>
            <a:ext cx="10801350" cy="606833"/>
          </a:xfrm>
          <a:prstGeom prst="roundRect">
            <a:avLst>
              <a:gd name="adj" fmla="val 50000"/>
            </a:avLst>
          </a:prstGeom>
          <a:solidFill>
            <a:srgbClr val="365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77E6B3-F8E7-06B2-F1F4-213DB79EF174}"/>
              </a:ext>
            </a:extLst>
          </p:cNvPr>
          <p:cNvSpPr txBox="1"/>
          <p:nvPr/>
        </p:nvSpPr>
        <p:spPr>
          <a:xfrm>
            <a:off x="1187140" y="420656"/>
            <a:ext cx="101886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Neutralizing antibody titer against JEV in </a:t>
            </a:r>
            <a:r>
              <a:rPr lang="en-US" sz="2000" b="1" dirty="0">
                <a:solidFill>
                  <a:srgbClr val="FFFF00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humans</a:t>
            </a:r>
            <a:endParaRPr lang="en-ID" sz="2000" b="1" dirty="0">
              <a:solidFill>
                <a:srgbClr val="FFFF00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396A0-5FE8-046B-8899-4BDE1DBD331C}"/>
              </a:ext>
            </a:extLst>
          </p:cNvPr>
          <p:cNvSpPr txBox="1"/>
          <p:nvPr/>
        </p:nvSpPr>
        <p:spPr>
          <a:xfrm>
            <a:off x="0" y="6437344"/>
            <a:ext cx="45345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Lakhotia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 D., </a:t>
            </a:r>
            <a:r>
              <a:rPr lang="en-US" sz="1400" i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et al. 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2023</a:t>
            </a:r>
            <a:endParaRPr lang="en-ID" sz="14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826C8B-89E8-7B92-6B1E-D4DE8D2475C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775" y="1490133"/>
            <a:ext cx="8308450" cy="421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62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7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8225541-1B59-F098-5772-61B4D45A87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5966E6-BDAB-4ED7-20A9-946CAC8B03FA}"/>
              </a:ext>
            </a:extLst>
          </p:cNvPr>
          <p:cNvSpPr/>
          <p:nvPr/>
        </p:nvSpPr>
        <p:spPr>
          <a:xfrm>
            <a:off x="-918" y="0"/>
            <a:ext cx="12192918" cy="6857999"/>
          </a:xfrm>
          <a:prstGeom prst="rect">
            <a:avLst/>
          </a:prstGeom>
          <a:solidFill>
            <a:srgbClr val="24376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33250A-BA5B-C033-2CF4-A3208494D995}"/>
              </a:ext>
            </a:extLst>
          </p:cNvPr>
          <p:cNvSpPr/>
          <p:nvPr/>
        </p:nvSpPr>
        <p:spPr>
          <a:xfrm>
            <a:off x="695325" y="220662"/>
            <a:ext cx="10801350" cy="606833"/>
          </a:xfrm>
          <a:prstGeom prst="roundRect">
            <a:avLst>
              <a:gd name="adj" fmla="val 50000"/>
            </a:avLst>
          </a:prstGeom>
          <a:solidFill>
            <a:srgbClr val="365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77E6B3-F8E7-06B2-F1F4-213DB79EF174}"/>
              </a:ext>
            </a:extLst>
          </p:cNvPr>
          <p:cNvSpPr txBox="1"/>
          <p:nvPr/>
        </p:nvSpPr>
        <p:spPr>
          <a:xfrm>
            <a:off x="1127122" y="354801"/>
            <a:ext cx="95942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Spatial distribution antibody titers in study site : Hua </a:t>
            </a:r>
            <a:r>
              <a:rPr lang="en-US" sz="1600" b="1" dirty="0" err="1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Hin</a:t>
            </a:r>
            <a:endParaRPr lang="en-ID" sz="1600" b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A1C161-1013-C048-F8DE-A1FDE0EB25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51"/>
          <a:stretch/>
        </p:blipFill>
        <p:spPr>
          <a:xfrm>
            <a:off x="1042701" y="1213944"/>
            <a:ext cx="4769576" cy="56440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A64047-FD96-55D7-1AB6-02B77E3285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6"/>
          <a:stretch/>
        </p:blipFill>
        <p:spPr>
          <a:xfrm>
            <a:off x="6379722" y="1213945"/>
            <a:ext cx="4769577" cy="5644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E64244-394B-A410-FD8C-A40B09F87024}"/>
              </a:ext>
            </a:extLst>
          </p:cNvPr>
          <p:cNvSpPr txBox="1"/>
          <p:nvPr/>
        </p:nvSpPr>
        <p:spPr>
          <a:xfrm>
            <a:off x="1598244" y="1228462"/>
            <a:ext cx="10610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DENV-1 Abs</a:t>
            </a:r>
            <a:endParaRPr lang="en-ID" sz="10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BFD7E6-D12A-97BF-F472-648BEF0E4361}"/>
              </a:ext>
            </a:extLst>
          </p:cNvPr>
          <p:cNvSpPr txBox="1"/>
          <p:nvPr/>
        </p:nvSpPr>
        <p:spPr>
          <a:xfrm>
            <a:off x="3315078" y="1228462"/>
            <a:ext cx="8955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Saliva Abs</a:t>
            </a:r>
            <a:endParaRPr lang="en-ID" sz="10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858364-ACE9-2A94-DEF8-5ACD5CCD0C14}"/>
              </a:ext>
            </a:extLst>
          </p:cNvPr>
          <p:cNvSpPr txBox="1"/>
          <p:nvPr/>
        </p:nvSpPr>
        <p:spPr>
          <a:xfrm>
            <a:off x="1598244" y="3138791"/>
            <a:ext cx="10610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DENV-2 Abs</a:t>
            </a:r>
            <a:endParaRPr lang="en-ID" sz="10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2AD760-8E33-4A71-BD84-B755DF4CE37C}"/>
              </a:ext>
            </a:extLst>
          </p:cNvPr>
          <p:cNvSpPr txBox="1"/>
          <p:nvPr/>
        </p:nvSpPr>
        <p:spPr>
          <a:xfrm>
            <a:off x="1598244" y="4926009"/>
            <a:ext cx="10610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DENV-3 Abs</a:t>
            </a:r>
            <a:endParaRPr lang="en-ID" sz="10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015186-CE29-7868-363E-C3EB60A6111E}"/>
              </a:ext>
            </a:extLst>
          </p:cNvPr>
          <p:cNvSpPr txBox="1"/>
          <p:nvPr/>
        </p:nvSpPr>
        <p:spPr>
          <a:xfrm>
            <a:off x="3340204" y="3127907"/>
            <a:ext cx="8955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Saliva Abs</a:t>
            </a:r>
            <a:endParaRPr lang="en-ID" sz="10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9CFF18-FD7B-FC6C-12A7-C8067875B578}"/>
              </a:ext>
            </a:extLst>
          </p:cNvPr>
          <p:cNvSpPr txBox="1"/>
          <p:nvPr/>
        </p:nvSpPr>
        <p:spPr>
          <a:xfrm>
            <a:off x="3315078" y="4963014"/>
            <a:ext cx="8955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Saliva Abs</a:t>
            </a:r>
            <a:endParaRPr lang="en-ID" sz="10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B86D5D-6A91-6D86-4113-5EA335E5F574}"/>
              </a:ext>
            </a:extLst>
          </p:cNvPr>
          <p:cNvSpPr txBox="1"/>
          <p:nvPr/>
        </p:nvSpPr>
        <p:spPr>
          <a:xfrm>
            <a:off x="6854978" y="1231628"/>
            <a:ext cx="10610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DENV-4 Abs</a:t>
            </a:r>
            <a:endParaRPr lang="en-ID" sz="10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041BAD-3705-8429-4185-F111576941F5}"/>
              </a:ext>
            </a:extLst>
          </p:cNvPr>
          <p:cNvSpPr txBox="1"/>
          <p:nvPr/>
        </p:nvSpPr>
        <p:spPr>
          <a:xfrm>
            <a:off x="7048702" y="3078818"/>
            <a:ext cx="10610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CHIKV Abs</a:t>
            </a:r>
            <a:endParaRPr lang="en-ID" sz="10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09BADC-8B6D-608E-F5A3-4F2EF72F1472}"/>
              </a:ext>
            </a:extLst>
          </p:cNvPr>
          <p:cNvSpPr txBox="1"/>
          <p:nvPr/>
        </p:nvSpPr>
        <p:spPr>
          <a:xfrm>
            <a:off x="6993496" y="4926008"/>
            <a:ext cx="9225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ZIKV Abs</a:t>
            </a:r>
            <a:endParaRPr lang="en-ID" sz="10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E29374-07F4-E7F4-E3AB-6B8294C457A6}"/>
              </a:ext>
            </a:extLst>
          </p:cNvPr>
          <p:cNvSpPr txBox="1"/>
          <p:nvPr/>
        </p:nvSpPr>
        <p:spPr>
          <a:xfrm>
            <a:off x="8637082" y="1228462"/>
            <a:ext cx="8955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Saliva Abs</a:t>
            </a:r>
            <a:endParaRPr lang="en-ID" sz="10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8C7D56-DFE5-58A5-EEB0-5021FF79D4F4}"/>
              </a:ext>
            </a:extLst>
          </p:cNvPr>
          <p:cNvSpPr txBox="1"/>
          <p:nvPr/>
        </p:nvSpPr>
        <p:spPr>
          <a:xfrm>
            <a:off x="8637081" y="3078818"/>
            <a:ext cx="8955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Saliva Abs</a:t>
            </a:r>
            <a:endParaRPr lang="en-ID" sz="10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7ADE8A-0FC7-BC98-388E-A62E88D847C7}"/>
              </a:ext>
            </a:extLst>
          </p:cNvPr>
          <p:cNvSpPr txBox="1"/>
          <p:nvPr/>
        </p:nvSpPr>
        <p:spPr>
          <a:xfrm>
            <a:off x="8558968" y="4943691"/>
            <a:ext cx="8955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Saliva Abs</a:t>
            </a:r>
            <a:endParaRPr lang="en-ID" sz="10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75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7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33250A-BA5B-C033-2CF4-A3208494D995}"/>
              </a:ext>
            </a:extLst>
          </p:cNvPr>
          <p:cNvSpPr/>
          <p:nvPr/>
        </p:nvSpPr>
        <p:spPr>
          <a:xfrm>
            <a:off x="695325" y="220662"/>
            <a:ext cx="10801350" cy="606833"/>
          </a:xfrm>
          <a:prstGeom prst="roundRect">
            <a:avLst>
              <a:gd name="adj" fmla="val 50000"/>
            </a:avLst>
          </a:prstGeom>
          <a:solidFill>
            <a:srgbClr val="365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77E6B3-F8E7-06B2-F1F4-213DB79EF174}"/>
              </a:ext>
            </a:extLst>
          </p:cNvPr>
          <p:cNvSpPr txBox="1"/>
          <p:nvPr/>
        </p:nvSpPr>
        <p:spPr>
          <a:xfrm>
            <a:off x="1127122" y="354801"/>
            <a:ext cx="95942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Spatial distribution antibody titers in study site : </a:t>
            </a:r>
            <a:r>
              <a:rPr lang="en-US" sz="1600" b="1" dirty="0" err="1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Leamchabang</a:t>
            </a:r>
            <a:endParaRPr lang="en-ID" sz="1600" b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FDC0A0-EF09-8A05-7396-28CE72BF32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96"/>
          <a:stretch/>
        </p:blipFill>
        <p:spPr>
          <a:xfrm>
            <a:off x="1110006" y="1103987"/>
            <a:ext cx="4814224" cy="57540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CD978F-CA6A-7A03-3366-43CF8D7A4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379" y="1055152"/>
            <a:ext cx="4814224" cy="58028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CE59B4-9C6F-588C-FF61-6CFAB377DE00}"/>
              </a:ext>
            </a:extLst>
          </p:cNvPr>
          <p:cNvSpPr txBox="1"/>
          <p:nvPr/>
        </p:nvSpPr>
        <p:spPr>
          <a:xfrm>
            <a:off x="1598244" y="1228462"/>
            <a:ext cx="10610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DENV-1 Abs</a:t>
            </a:r>
            <a:endParaRPr lang="en-ID" sz="10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753D5C-C0F3-3C1A-7D43-6F8C43AE714C}"/>
              </a:ext>
            </a:extLst>
          </p:cNvPr>
          <p:cNvSpPr txBox="1"/>
          <p:nvPr/>
        </p:nvSpPr>
        <p:spPr>
          <a:xfrm>
            <a:off x="3315078" y="1228462"/>
            <a:ext cx="8955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Saliva Abs</a:t>
            </a:r>
            <a:endParaRPr lang="en-ID" sz="10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BA7FAB-51C8-2375-544A-107F79813A90}"/>
              </a:ext>
            </a:extLst>
          </p:cNvPr>
          <p:cNvSpPr txBox="1"/>
          <p:nvPr/>
        </p:nvSpPr>
        <p:spPr>
          <a:xfrm>
            <a:off x="1598244" y="3138791"/>
            <a:ext cx="10610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DENV-2 Abs</a:t>
            </a:r>
            <a:endParaRPr lang="en-ID" sz="10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FE90C8-4085-7AA7-1E4F-FF7333E8A619}"/>
              </a:ext>
            </a:extLst>
          </p:cNvPr>
          <p:cNvSpPr txBox="1"/>
          <p:nvPr/>
        </p:nvSpPr>
        <p:spPr>
          <a:xfrm>
            <a:off x="1598244" y="4926009"/>
            <a:ext cx="10610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DENV-3 Abs</a:t>
            </a:r>
            <a:endParaRPr lang="en-ID" sz="10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011295-B1CF-EEFA-7BBD-7A6ECFCFC002}"/>
              </a:ext>
            </a:extLst>
          </p:cNvPr>
          <p:cNvSpPr txBox="1"/>
          <p:nvPr/>
        </p:nvSpPr>
        <p:spPr>
          <a:xfrm>
            <a:off x="3340204" y="3127907"/>
            <a:ext cx="8955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Saliva Abs</a:t>
            </a:r>
            <a:endParaRPr lang="en-ID" sz="10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3199EA-7AC2-731D-BD0C-96E3BB4E2087}"/>
              </a:ext>
            </a:extLst>
          </p:cNvPr>
          <p:cNvSpPr txBox="1"/>
          <p:nvPr/>
        </p:nvSpPr>
        <p:spPr>
          <a:xfrm>
            <a:off x="3315078" y="4963014"/>
            <a:ext cx="8955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Saliva Abs</a:t>
            </a:r>
            <a:endParaRPr lang="en-ID" sz="10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E76CED-D6DB-DA44-F303-89C851A5FB3A}"/>
              </a:ext>
            </a:extLst>
          </p:cNvPr>
          <p:cNvSpPr txBox="1"/>
          <p:nvPr/>
        </p:nvSpPr>
        <p:spPr>
          <a:xfrm>
            <a:off x="6716082" y="1228462"/>
            <a:ext cx="10610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DENV-4 Abs</a:t>
            </a:r>
            <a:endParaRPr lang="en-ID" sz="10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B44F44-0D12-6385-03A9-9D8845E2C929}"/>
              </a:ext>
            </a:extLst>
          </p:cNvPr>
          <p:cNvSpPr txBox="1"/>
          <p:nvPr/>
        </p:nvSpPr>
        <p:spPr>
          <a:xfrm>
            <a:off x="6749779" y="3110328"/>
            <a:ext cx="10610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CHIKV Abs</a:t>
            </a:r>
            <a:endParaRPr lang="en-ID" sz="10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E25426-3957-4FCB-6F50-B270742F8107}"/>
              </a:ext>
            </a:extLst>
          </p:cNvPr>
          <p:cNvSpPr txBox="1"/>
          <p:nvPr/>
        </p:nvSpPr>
        <p:spPr>
          <a:xfrm>
            <a:off x="6819038" y="4932777"/>
            <a:ext cx="9225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ZIKV Abs</a:t>
            </a:r>
            <a:endParaRPr lang="en-ID" sz="10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5FB4ECB-C102-820A-42CE-E1DD773F4B22}"/>
              </a:ext>
            </a:extLst>
          </p:cNvPr>
          <p:cNvSpPr txBox="1"/>
          <p:nvPr/>
        </p:nvSpPr>
        <p:spPr>
          <a:xfrm>
            <a:off x="8550734" y="1228462"/>
            <a:ext cx="8955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Saliva Abs</a:t>
            </a:r>
            <a:endParaRPr lang="en-ID" sz="10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0A8FC2-B77D-ECA6-1259-82618B3B0991}"/>
              </a:ext>
            </a:extLst>
          </p:cNvPr>
          <p:cNvSpPr txBox="1"/>
          <p:nvPr/>
        </p:nvSpPr>
        <p:spPr>
          <a:xfrm>
            <a:off x="8498134" y="3086076"/>
            <a:ext cx="8955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Saliva Abs</a:t>
            </a:r>
            <a:endParaRPr lang="en-ID" sz="10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42341C-A15C-9488-813D-80DCC50DE87F}"/>
              </a:ext>
            </a:extLst>
          </p:cNvPr>
          <p:cNvSpPr txBox="1"/>
          <p:nvPr/>
        </p:nvSpPr>
        <p:spPr>
          <a:xfrm>
            <a:off x="8463505" y="4932776"/>
            <a:ext cx="8955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Saliva Abs</a:t>
            </a:r>
            <a:endParaRPr lang="en-ID" sz="10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712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B136CD6-08B8-5645-E496-3AF82CAEBBFB}"/>
              </a:ext>
            </a:extLst>
          </p:cNvPr>
          <p:cNvSpPr/>
          <p:nvPr/>
        </p:nvSpPr>
        <p:spPr>
          <a:xfrm>
            <a:off x="1959606" y="5934425"/>
            <a:ext cx="8074003" cy="874147"/>
          </a:xfrm>
          <a:prstGeom prst="roundRect">
            <a:avLst/>
          </a:prstGeom>
          <a:solidFill>
            <a:srgbClr val="FF7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30C7EFA-E6C9-2C07-208B-F45BA33BA6B9}"/>
              </a:ext>
            </a:extLst>
          </p:cNvPr>
          <p:cNvSpPr/>
          <p:nvPr/>
        </p:nvSpPr>
        <p:spPr>
          <a:xfrm>
            <a:off x="695325" y="156125"/>
            <a:ext cx="10801350" cy="87414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9C0874-7B0A-0ECA-38AF-00DADB839F90}"/>
              </a:ext>
            </a:extLst>
          </p:cNvPr>
          <p:cNvSpPr txBox="1"/>
          <p:nvPr/>
        </p:nvSpPr>
        <p:spPr>
          <a:xfrm>
            <a:off x="819665" y="205573"/>
            <a:ext cx="105526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2400" b="1" dirty="0">
                <a:solidFill>
                  <a:srgbClr val="243763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Timeline of significant emerging zoonoses outbreaks over the past 30 years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F37CC0-E5DA-0A2E-1C77-0D5FA3857116}"/>
              </a:ext>
            </a:extLst>
          </p:cNvPr>
          <p:cNvSpPr txBox="1"/>
          <p:nvPr/>
        </p:nvSpPr>
        <p:spPr>
          <a:xfrm>
            <a:off x="2479106" y="6109888"/>
            <a:ext cx="70350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80% of zoonotic diseases are viruses</a:t>
            </a:r>
            <a:endParaRPr lang="en-ID" sz="2800" b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B1F91D6-48D4-3251-2E47-A83271BE2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93" y="1205735"/>
            <a:ext cx="10134234" cy="449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835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7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33250A-BA5B-C033-2CF4-A3208494D995}"/>
              </a:ext>
            </a:extLst>
          </p:cNvPr>
          <p:cNvSpPr/>
          <p:nvPr/>
        </p:nvSpPr>
        <p:spPr>
          <a:xfrm>
            <a:off x="695325" y="220662"/>
            <a:ext cx="10801350" cy="606833"/>
          </a:xfrm>
          <a:prstGeom prst="roundRect">
            <a:avLst>
              <a:gd name="adj" fmla="val 50000"/>
            </a:avLst>
          </a:prstGeom>
          <a:solidFill>
            <a:srgbClr val="365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77E6B3-F8E7-06B2-F1F4-213DB79EF174}"/>
              </a:ext>
            </a:extLst>
          </p:cNvPr>
          <p:cNvSpPr txBox="1"/>
          <p:nvPr/>
        </p:nvSpPr>
        <p:spPr>
          <a:xfrm>
            <a:off x="1127122" y="354801"/>
            <a:ext cx="95942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Spatial distribution antibody titers in study site : </a:t>
            </a:r>
            <a:r>
              <a:rPr lang="en-US" sz="1600" b="1" dirty="0" err="1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Lopburi</a:t>
            </a:r>
            <a:endParaRPr lang="en-ID" sz="1600" b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50A748-A9A4-066A-86C5-17D4236A07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7"/>
          <a:stretch/>
        </p:blipFill>
        <p:spPr>
          <a:xfrm>
            <a:off x="1127122" y="961634"/>
            <a:ext cx="4719549" cy="5675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04BBFF-B46B-D071-F5FC-25B5E6C54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961635"/>
            <a:ext cx="4708741" cy="56757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8F2BAD-B419-9777-F091-36D96FB50D3C}"/>
              </a:ext>
            </a:extLst>
          </p:cNvPr>
          <p:cNvSpPr txBox="1"/>
          <p:nvPr/>
        </p:nvSpPr>
        <p:spPr>
          <a:xfrm>
            <a:off x="1598244" y="1228462"/>
            <a:ext cx="10610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DENV-1 Abs</a:t>
            </a:r>
            <a:endParaRPr lang="en-ID" sz="10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7C99FE-0B17-B1FA-9517-BA3E236BEC87}"/>
              </a:ext>
            </a:extLst>
          </p:cNvPr>
          <p:cNvSpPr txBox="1"/>
          <p:nvPr/>
        </p:nvSpPr>
        <p:spPr>
          <a:xfrm>
            <a:off x="3315078" y="1228462"/>
            <a:ext cx="8955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Saliva Abs</a:t>
            </a:r>
            <a:endParaRPr lang="en-ID" sz="10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546521-7118-603F-9BD4-B78B3D497E6C}"/>
              </a:ext>
            </a:extLst>
          </p:cNvPr>
          <p:cNvSpPr txBox="1"/>
          <p:nvPr/>
        </p:nvSpPr>
        <p:spPr>
          <a:xfrm>
            <a:off x="1598244" y="3138791"/>
            <a:ext cx="10610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DENV-2 Abs</a:t>
            </a:r>
            <a:endParaRPr lang="en-ID" sz="10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C608C5-212F-97B0-2AF0-04AD52B6ED98}"/>
              </a:ext>
            </a:extLst>
          </p:cNvPr>
          <p:cNvSpPr txBox="1"/>
          <p:nvPr/>
        </p:nvSpPr>
        <p:spPr>
          <a:xfrm>
            <a:off x="1598244" y="4926009"/>
            <a:ext cx="10610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DENV-3 Abs</a:t>
            </a:r>
            <a:endParaRPr lang="en-ID" sz="10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D705B-B0C8-EFA8-9B0D-08890BE27D0F}"/>
              </a:ext>
            </a:extLst>
          </p:cNvPr>
          <p:cNvSpPr txBox="1"/>
          <p:nvPr/>
        </p:nvSpPr>
        <p:spPr>
          <a:xfrm>
            <a:off x="3340204" y="3127907"/>
            <a:ext cx="8955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Saliva Abs</a:t>
            </a:r>
            <a:endParaRPr lang="en-ID" sz="10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EF9FDF-79A5-3F7B-9165-4C9F9A314CDA}"/>
              </a:ext>
            </a:extLst>
          </p:cNvPr>
          <p:cNvSpPr txBox="1"/>
          <p:nvPr/>
        </p:nvSpPr>
        <p:spPr>
          <a:xfrm>
            <a:off x="3315078" y="4963014"/>
            <a:ext cx="8955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Saliva Abs</a:t>
            </a:r>
            <a:endParaRPr lang="en-ID" sz="10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40CE41-E265-3512-9EDC-376C28EDDDC8}"/>
              </a:ext>
            </a:extLst>
          </p:cNvPr>
          <p:cNvSpPr txBox="1"/>
          <p:nvPr/>
        </p:nvSpPr>
        <p:spPr>
          <a:xfrm>
            <a:off x="6527553" y="1105351"/>
            <a:ext cx="10610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DENV-4 Abs</a:t>
            </a:r>
            <a:endParaRPr lang="en-ID" sz="10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BC1E44-7E31-CA9B-F421-AC2FC17DF608}"/>
              </a:ext>
            </a:extLst>
          </p:cNvPr>
          <p:cNvSpPr txBox="1"/>
          <p:nvPr/>
        </p:nvSpPr>
        <p:spPr>
          <a:xfrm>
            <a:off x="6561250" y="2987217"/>
            <a:ext cx="10610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CHIKV Abs</a:t>
            </a:r>
            <a:endParaRPr lang="en-ID" sz="10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6A7478-464B-324F-2664-7BF98FB6D4D8}"/>
              </a:ext>
            </a:extLst>
          </p:cNvPr>
          <p:cNvSpPr txBox="1"/>
          <p:nvPr/>
        </p:nvSpPr>
        <p:spPr>
          <a:xfrm>
            <a:off x="6630509" y="4809666"/>
            <a:ext cx="9225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ZIKV Abs</a:t>
            </a:r>
            <a:endParaRPr lang="en-ID" sz="10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273BE1-84C1-7534-6B47-3DF33372BA96}"/>
              </a:ext>
            </a:extLst>
          </p:cNvPr>
          <p:cNvSpPr txBox="1"/>
          <p:nvPr/>
        </p:nvSpPr>
        <p:spPr>
          <a:xfrm>
            <a:off x="8362205" y="1105351"/>
            <a:ext cx="8955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Saliva Abs</a:t>
            </a:r>
            <a:endParaRPr lang="en-ID" sz="10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86E560-7B3A-9DEE-676B-B43EB5D5783E}"/>
              </a:ext>
            </a:extLst>
          </p:cNvPr>
          <p:cNvSpPr txBox="1"/>
          <p:nvPr/>
        </p:nvSpPr>
        <p:spPr>
          <a:xfrm>
            <a:off x="8309605" y="2962965"/>
            <a:ext cx="8955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Saliva Abs</a:t>
            </a:r>
            <a:endParaRPr lang="en-ID" sz="10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983D39-F069-7A4C-D0A1-FD54C921E453}"/>
              </a:ext>
            </a:extLst>
          </p:cNvPr>
          <p:cNvSpPr txBox="1"/>
          <p:nvPr/>
        </p:nvSpPr>
        <p:spPr>
          <a:xfrm>
            <a:off x="8274976" y="4809665"/>
            <a:ext cx="8955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Saliva Abs</a:t>
            </a:r>
            <a:endParaRPr lang="en-ID" sz="1000" b="1" baseline="-25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23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8225541-1B59-F098-5772-61B4D45A87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5966E6-BDAB-4ED7-20A9-946CAC8B03FA}"/>
              </a:ext>
            </a:extLst>
          </p:cNvPr>
          <p:cNvSpPr/>
          <p:nvPr/>
        </p:nvSpPr>
        <p:spPr>
          <a:xfrm>
            <a:off x="-919" y="1"/>
            <a:ext cx="12192918" cy="6857999"/>
          </a:xfrm>
          <a:prstGeom prst="rect">
            <a:avLst/>
          </a:prstGeom>
          <a:solidFill>
            <a:srgbClr val="24376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50E742-A841-E46E-BE7F-DB968AA67EA2}"/>
              </a:ext>
            </a:extLst>
          </p:cNvPr>
          <p:cNvSpPr txBox="1"/>
          <p:nvPr/>
        </p:nvSpPr>
        <p:spPr>
          <a:xfrm>
            <a:off x="524415" y="1317149"/>
            <a:ext cx="648364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Finding II</a:t>
            </a:r>
            <a:endParaRPr lang="en-ID" sz="6600" b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BA7416C-CF54-950B-E1C2-3DEEC3D6D8A3}"/>
              </a:ext>
            </a:extLst>
          </p:cNvPr>
          <p:cNvCxnSpPr>
            <a:cxnSpLocks/>
          </p:cNvCxnSpPr>
          <p:nvPr/>
        </p:nvCxnSpPr>
        <p:spPr>
          <a:xfrm>
            <a:off x="617262" y="2425145"/>
            <a:ext cx="968777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8AA0AD0-A372-80A4-B9D5-ED6910A4A704}"/>
              </a:ext>
            </a:extLst>
          </p:cNvPr>
          <p:cNvSpPr txBox="1"/>
          <p:nvPr/>
        </p:nvSpPr>
        <p:spPr>
          <a:xfrm>
            <a:off x="524415" y="2637482"/>
            <a:ext cx="1106169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The majority of the human population in 3 study sites has neutralizing antibodies against DENV 1-4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Neutralizing antibodies against CHIKV and ZIKV were detected in the human population, suggesting previous or ongoing endemic of these viruses in the study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7568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8225541-1B59-F098-5772-61B4D45A87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5966E6-BDAB-4ED7-20A9-946CAC8B03FA}"/>
              </a:ext>
            </a:extLst>
          </p:cNvPr>
          <p:cNvSpPr/>
          <p:nvPr/>
        </p:nvSpPr>
        <p:spPr>
          <a:xfrm>
            <a:off x="-1838" y="1"/>
            <a:ext cx="12192918" cy="6857999"/>
          </a:xfrm>
          <a:prstGeom prst="rect">
            <a:avLst/>
          </a:prstGeom>
          <a:solidFill>
            <a:srgbClr val="24376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50E742-A841-E46E-BE7F-DB968AA67EA2}"/>
              </a:ext>
            </a:extLst>
          </p:cNvPr>
          <p:cNvSpPr txBox="1"/>
          <p:nvPr/>
        </p:nvSpPr>
        <p:spPr>
          <a:xfrm>
            <a:off x="513126" y="1723546"/>
            <a:ext cx="648364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Finding II</a:t>
            </a:r>
            <a:endParaRPr lang="en-ID" sz="6600" b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BA7416C-CF54-950B-E1C2-3DEEC3D6D8A3}"/>
              </a:ext>
            </a:extLst>
          </p:cNvPr>
          <p:cNvCxnSpPr>
            <a:cxnSpLocks/>
          </p:cNvCxnSpPr>
          <p:nvPr/>
        </p:nvCxnSpPr>
        <p:spPr>
          <a:xfrm>
            <a:off x="605973" y="2831542"/>
            <a:ext cx="968777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8AA0AD0-A372-80A4-B9D5-ED6910A4A704}"/>
              </a:ext>
            </a:extLst>
          </p:cNvPr>
          <p:cNvSpPr txBox="1"/>
          <p:nvPr/>
        </p:nvSpPr>
        <p:spPr>
          <a:xfrm>
            <a:off x="513126" y="3043879"/>
            <a:ext cx="1106169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Association between age and %seropositivity was observed in 3 study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A hot spot of arbovirus antibodies was detected nearby the NHP habitat in 3 study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1339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8225541-1B59-F098-5772-61B4D45A87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5966E6-BDAB-4ED7-20A9-946CAC8B03FA}"/>
              </a:ext>
            </a:extLst>
          </p:cNvPr>
          <p:cNvSpPr/>
          <p:nvPr/>
        </p:nvSpPr>
        <p:spPr>
          <a:xfrm>
            <a:off x="-919" y="0"/>
            <a:ext cx="12192918" cy="7070336"/>
          </a:xfrm>
          <a:prstGeom prst="rect">
            <a:avLst/>
          </a:prstGeom>
          <a:solidFill>
            <a:srgbClr val="24376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50E742-A841-E46E-BE7F-DB968AA67EA2}"/>
              </a:ext>
            </a:extLst>
          </p:cNvPr>
          <p:cNvSpPr txBox="1"/>
          <p:nvPr/>
        </p:nvSpPr>
        <p:spPr>
          <a:xfrm>
            <a:off x="513126" y="1633236"/>
            <a:ext cx="648364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Finding III</a:t>
            </a:r>
            <a:endParaRPr lang="en-ID" sz="6600" b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BA7416C-CF54-950B-E1C2-3DEEC3D6D8A3}"/>
              </a:ext>
            </a:extLst>
          </p:cNvPr>
          <p:cNvCxnSpPr>
            <a:cxnSpLocks/>
          </p:cNvCxnSpPr>
          <p:nvPr/>
        </p:nvCxnSpPr>
        <p:spPr>
          <a:xfrm>
            <a:off x="605973" y="2741232"/>
            <a:ext cx="968777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8AA0AD0-A372-80A4-B9D5-ED6910A4A704}"/>
              </a:ext>
            </a:extLst>
          </p:cNvPr>
          <p:cNvSpPr txBox="1"/>
          <p:nvPr/>
        </p:nvSpPr>
        <p:spPr>
          <a:xfrm>
            <a:off x="513126" y="3024992"/>
            <a:ext cx="1106169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Approximately 40% of the populations in study sites Hua </a:t>
            </a:r>
            <a:r>
              <a:rPr lang="en-US" sz="2800" dirty="0" err="1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Hin</a:t>
            </a: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 and </a:t>
            </a:r>
            <a:r>
              <a:rPr lang="en-US" sz="2800" dirty="0" err="1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Leamchabang</a:t>
            </a: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 have neutralizing antibodies. against CHIKV, but only 18% was observed in the </a:t>
            </a:r>
            <a:r>
              <a:rPr lang="en-US" sz="2800" dirty="0" err="1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Lopburi</a:t>
            </a: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 study site.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Could not define cross-reactivity of DENV and ZIKV.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Presence of JEV antibody in NHPs and human in proximity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3038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4 - Untitled slide.png" descr="4 - Untitled slide.png">
            <a:extLst>
              <a:ext uri="{FF2B5EF4-FFF2-40B4-BE49-F238E27FC236}">
                <a16:creationId xmlns:a16="http://schemas.microsoft.com/office/drawing/2014/main" id="{AB43F133-4994-0589-C29E-8871118B76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30" t="6721" r="45167" b="4120"/>
          <a:stretch>
            <a:fillRect/>
          </a:stretch>
        </p:blipFill>
        <p:spPr>
          <a:xfrm>
            <a:off x="2427050" y="643752"/>
            <a:ext cx="1803405" cy="214375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Rectangle: Top Corners Rounded 14">
            <a:extLst>
              <a:ext uri="{FF2B5EF4-FFF2-40B4-BE49-F238E27FC236}">
                <a16:creationId xmlns:a16="http://schemas.microsoft.com/office/drawing/2014/main" id="{EB4D8858-1354-B6F6-DF5A-8C669DEE5271}"/>
              </a:ext>
            </a:extLst>
          </p:cNvPr>
          <p:cNvSpPr/>
          <p:nvPr/>
        </p:nvSpPr>
        <p:spPr>
          <a:xfrm>
            <a:off x="180975" y="3120813"/>
            <a:ext cx="6448425" cy="2777067"/>
          </a:xfrm>
          <a:prstGeom prst="round2SameRect">
            <a:avLst/>
          </a:prstGeom>
          <a:solidFill>
            <a:srgbClr val="243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ADE9296-5B8D-F30B-E4A7-3D48756DE424}"/>
              </a:ext>
            </a:extLst>
          </p:cNvPr>
          <p:cNvSpPr/>
          <p:nvPr/>
        </p:nvSpPr>
        <p:spPr>
          <a:xfrm>
            <a:off x="775335" y="231742"/>
            <a:ext cx="10801350" cy="60683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4BDC00-7ACF-606A-CE55-C705FD6C9AB3}"/>
              </a:ext>
            </a:extLst>
          </p:cNvPr>
          <p:cNvSpPr txBox="1"/>
          <p:nvPr/>
        </p:nvSpPr>
        <p:spPr>
          <a:xfrm>
            <a:off x="3671171" y="248039"/>
            <a:ext cx="45623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Arbovirus Vectors</a:t>
            </a:r>
            <a:endParaRPr lang="en-ID" sz="3200" b="1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6" name="Rounded Rectangle 53">
            <a:extLst>
              <a:ext uri="{FF2B5EF4-FFF2-40B4-BE49-F238E27FC236}">
                <a16:creationId xmlns:a16="http://schemas.microsoft.com/office/drawing/2014/main" id="{36AAE3BC-3C41-8988-8582-C240AA622FE9}"/>
              </a:ext>
            </a:extLst>
          </p:cNvPr>
          <p:cNvSpPr/>
          <p:nvPr/>
        </p:nvSpPr>
        <p:spPr>
          <a:xfrm>
            <a:off x="180975" y="4597950"/>
            <a:ext cx="6219825" cy="490210"/>
          </a:xfrm>
          <a:prstGeom prst="rect">
            <a:avLst/>
          </a:prstGeom>
          <a:solidFill>
            <a:srgbClr val="365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4C0F4C-88F3-E1E0-FFDD-458583461104}"/>
              </a:ext>
            </a:extLst>
          </p:cNvPr>
          <p:cNvSpPr txBox="1"/>
          <p:nvPr/>
        </p:nvSpPr>
        <p:spPr>
          <a:xfrm>
            <a:off x="826382" y="4664625"/>
            <a:ext cx="2537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>
                <a:solidFill>
                  <a:schemeClr val="bg1"/>
                </a:solidFill>
                <a:latin typeface="Montserrat" panose="00000500000000000000" pitchFamily="2" charset="0"/>
                <a:cs typeface="Archivo" pitchFamily="2" charset="0"/>
              </a:rPr>
              <a:t>Aedes aegypti</a:t>
            </a:r>
            <a:endParaRPr lang="en-US" sz="1600" b="1" i="1" dirty="0">
              <a:solidFill>
                <a:schemeClr val="bg1"/>
              </a:solidFill>
              <a:latin typeface="Montserrat" panose="00000500000000000000" pitchFamily="2" charset="0"/>
              <a:cs typeface="Archivo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6FA328-05FD-BA78-2C61-FF39A2C17B80}"/>
              </a:ext>
            </a:extLst>
          </p:cNvPr>
          <p:cNvSpPr txBox="1"/>
          <p:nvPr/>
        </p:nvSpPr>
        <p:spPr>
          <a:xfrm>
            <a:off x="825658" y="5131880"/>
            <a:ext cx="2537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Montserrat" panose="00000500000000000000" pitchFamily="2" charset="0"/>
                <a:cs typeface="Archivo" pitchFamily="2" charset="0"/>
              </a:rPr>
              <a:t>Domestic mosquito</a:t>
            </a:r>
            <a:endParaRPr lang="th-TH" sz="1200" dirty="0">
              <a:solidFill>
                <a:schemeClr val="bg1"/>
              </a:solidFill>
              <a:latin typeface="Montserrat" panose="00000500000000000000" pitchFamily="2" charset="0"/>
              <a:cs typeface="Archivo" pitchFamily="2" charset="0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Archivo" pitchFamily="2" charset="0"/>
              </a:rPr>
              <a:t>DENV, ZIKV,  CHIKV?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5A0095-6072-4206-B237-98B5A75B0837}"/>
              </a:ext>
            </a:extLst>
          </p:cNvPr>
          <p:cNvSpPr txBox="1"/>
          <p:nvPr/>
        </p:nvSpPr>
        <p:spPr>
          <a:xfrm>
            <a:off x="3558856" y="5126238"/>
            <a:ext cx="2746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Montserrat" panose="00000500000000000000" pitchFamily="2" charset="0"/>
                <a:cs typeface="Archivo" pitchFamily="2" charset="0"/>
              </a:rPr>
              <a:t>Peri-urban, rural and forest area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Montserrat" panose="00000500000000000000" pitchFamily="2" charset="0"/>
                <a:cs typeface="Archivo" pitchFamily="2" charset="0"/>
              </a:rPr>
              <a:t>CHIKV</a:t>
            </a:r>
            <a:endParaRPr lang="en-US" sz="1200" dirty="0">
              <a:solidFill>
                <a:schemeClr val="bg1"/>
              </a:solidFill>
              <a:latin typeface="Montserrat" panose="00000500000000000000" pitchFamily="2" charset="0"/>
              <a:cs typeface="Archivo" pitchFamily="2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6E5D801-8EAF-2E8B-69F3-0DAD86575EF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5" r="10305"/>
          <a:stretch>
            <a:fillRect/>
          </a:stretch>
        </p:blipFill>
        <p:spPr>
          <a:xfrm>
            <a:off x="616269" y="1817369"/>
            <a:ext cx="2416790" cy="2388235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5C256F71-5D34-D2AE-CD01-4DEC9CFA28F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r="8441"/>
          <a:stretch>
            <a:fillRect/>
          </a:stretch>
        </p:blipFill>
        <p:spPr>
          <a:xfrm>
            <a:off x="3624446" y="1817369"/>
            <a:ext cx="2471554" cy="2321561"/>
          </a:xfr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53FBDD0-85EE-93D1-A2A1-4B12C3329CBE}"/>
              </a:ext>
            </a:extLst>
          </p:cNvPr>
          <p:cNvSpPr txBox="1"/>
          <p:nvPr/>
        </p:nvSpPr>
        <p:spPr>
          <a:xfrm>
            <a:off x="3558856" y="4673778"/>
            <a:ext cx="2537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>
                <a:solidFill>
                  <a:schemeClr val="bg1"/>
                </a:solidFill>
                <a:latin typeface="Montserrat" panose="00000500000000000000" pitchFamily="2" charset="0"/>
                <a:cs typeface="Archivo" pitchFamily="2" charset="0"/>
              </a:rPr>
              <a:t>Aedes albopictus</a:t>
            </a:r>
            <a:endParaRPr lang="en-US" sz="1600" b="1" i="1" dirty="0">
              <a:solidFill>
                <a:schemeClr val="bg1"/>
              </a:solidFill>
              <a:latin typeface="Montserrat" panose="00000500000000000000" pitchFamily="2" charset="0"/>
              <a:cs typeface="Archivo" pitchFamily="2" charset="0"/>
            </a:endParaRPr>
          </a:p>
        </p:txBody>
      </p:sp>
      <p:pic>
        <p:nvPicPr>
          <p:cNvPr id="26" name="videoplayback.mp4" descr="videoplayback.mp4">
            <a:extLst>
              <a:ext uri="{FF2B5EF4-FFF2-40B4-BE49-F238E27FC236}">
                <a16:creationId xmlns:a16="http://schemas.microsoft.com/office/drawing/2014/main" id="{D76EE435-66DC-629F-FE79-C25CFF80CF75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64694" y="1143000"/>
            <a:ext cx="4574973" cy="4225500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6796164-6A10-F7A0-0CFE-0E0EEBA1A666}"/>
              </a:ext>
            </a:extLst>
          </p:cNvPr>
          <p:cNvSpPr txBox="1"/>
          <p:nvPr/>
        </p:nvSpPr>
        <p:spPr>
          <a:xfrm>
            <a:off x="7095707" y="5442092"/>
            <a:ext cx="4270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en-US" sz="1200" dirty="0">
                <a:latin typeface="Montserrat" panose="00000500000000000000" pitchFamily="2" charset="0"/>
                <a:cs typeface="Archivo" pitchFamily="2" charset="0"/>
              </a:rPr>
              <a:t>Infected mosquitoes inoculate newly</a:t>
            </a:r>
            <a:r>
              <a:rPr lang="th-TH" sz="1200" dirty="0">
                <a:latin typeface="Montserrat" panose="00000500000000000000" pitchFamily="2" charset="0"/>
                <a:cs typeface="Archivo" pitchFamily="2" charset="0"/>
              </a:rPr>
              <a:t> </a:t>
            </a:r>
            <a:r>
              <a:rPr lang="en-US" sz="1200" dirty="0">
                <a:latin typeface="Montserrat" panose="00000500000000000000" pitchFamily="2" charset="0"/>
                <a:cs typeface="Archivo" pitchFamily="2" charset="0"/>
              </a:rPr>
              <a:t>generated infectious virus particles along with mosquito saliva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AF77F5-3CDA-9EE7-5E3C-B0023E960922}"/>
              </a:ext>
            </a:extLst>
          </p:cNvPr>
          <p:cNvSpPr txBox="1"/>
          <p:nvPr/>
        </p:nvSpPr>
        <p:spPr>
          <a:xfrm>
            <a:off x="7095707" y="5977349"/>
            <a:ext cx="4117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en-US" sz="1200" b="1" dirty="0">
                <a:latin typeface="Montserrat" panose="00000500000000000000" pitchFamily="2" charset="0"/>
                <a:cs typeface="Archivo" pitchFamily="2" charset="0"/>
              </a:rPr>
              <a:t>Virus + Saliva </a:t>
            </a:r>
            <a:r>
              <a:rPr lang="en-US" sz="1200" dirty="0">
                <a:latin typeface="Montserrat" panose="00000500000000000000" pitchFamily="2" charset="0"/>
                <a:cs typeface="Archivo" pitchFamily="2" charset="0"/>
              </a:rPr>
              <a:t>= platelet aggregation, coagulation   </a:t>
            </a:r>
          </a:p>
          <a:p>
            <a:pPr algn="thaiDist"/>
            <a:r>
              <a:rPr lang="en-US" sz="1200" dirty="0">
                <a:latin typeface="Montserrat" panose="00000500000000000000" pitchFamily="2" charset="0"/>
                <a:cs typeface="Archivo" pitchFamily="2" charset="0"/>
              </a:rPr>
              <a:t>                               and inflammation</a:t>
            </a:r>
          </a:p>
        </p:txBody>
      </p:sp>
    </p:spTree>
    <p:extLst>
      <p:ext uri="{BB962C8B-B14F-4D97-AF65-F5344CB8AC3E}">
        <p14:creationId xmlns:p14="http://schemas.microsoft.com/office/powerpoint/2010/main" val="96673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E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D2059F3-D730-CFFD-C4D2-A2F6B41166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152911"/>
            <a:ext cx="12191999" cy="6858000"/>
          </a:xfrm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935524-48DE-82E0-6FBD-D02357C86B11}"/>
              </a:ext>
            </a:extLst>
          </p:cNvPr>
          <p:cNvSpPr/>
          <p:nvPr/>
        </p:nvSpPr>
        <p:spPr>
          <a:xfrm>
            <a:off x="695324" y="166657"/>
            <a:ext cx="10801350" cy="60683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0132A2-5E18-B99F-35CE-3550035ABA64}"/>
              </a:ext>
            </a:extLst>
          </p:cNvPr>
          <p:cNvSpPr txBox="1"/>
          <p:nvPr/>
        </p:nvSpPr>
        <p:spPr>
          <a:xfrm>
            <a:off x="932755" y="291098"/>
            <a:ext cx="36850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Mosquitoes Collection : Hua </a:t>
            </a:r>
            <a:r>
              <a:rPr 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Hin</a:t>
            </a:r>
            <a:endParaRPr lang="en-ID" sz="1600" b="1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CE1BC8-E4EB-4216-A1F8-6C9A32B4264E}"/>
              </a:ext>
            </a:extLst>
          </p:cNvPr>
          <p:cNvGrpSpPr/>
          <p:nvPr/>
        </p:nvGrpSpPr>
        <p:grpSpPr>
          <a:xfrm>
            <a:off x="932755" y="1200277"/>
            <a:ext cx="5809786" cy="4692405"/>
            <a:chOff x="0" y="0"/>
            <a:chExt cx="2870200" cy="253619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330E4A4-A9CF-9E03-182B-C7F4798DB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70200" cy="25361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6-Point Star 4">
              <a:extLst>
                <a:ext uri="{FF2B5EF4-FFF2-40B4-BE49-F238E27FC236}">
                  <a16:creationId xmlns:a16="http://schemas.microsoft.com/office/drawing/2014/main" id="{C63BDF63-6A45-54B3-24C9-D3E579A88A94}"/>
                </a:ext>
              </a:extLst>
            </p:cNvPr>
            <p:cNvSpPr/>
            <p:nvPr/>
          </p:nvSpPr>
          <p:spPr>
            <a:xfrm flipH="1">
              <a:off x="2373949" y="1749601"/>
              <a:ext cx="127416" cy="145394"/>
            </a:xfrm>
            <a:prstGeom prst="star6">
              <a:avLst>
                <a:gd name="adj" fmla="val 35631"/>
                <a:gd name="hf" fmla="val 115470"/>
              </a:avLst>
            </a:prstGeom>
            <a:solidFill>
              <a:srgbClr val="FFFF00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E129315D-DC8E-BB00-4039-5E12E840D504}"/>
              </a:ext>
            </a:extLst>
          </p:cNvPr>
          <p:cNvSpPr/>
          <p:nvPr/>
        </p:nvSpPr>
        <p:spPr>
          <a:xfrm>
            <a:off x="6971265" y="1329760"/>
            <a:ext cx="168812" cy="16800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20134FB-4485-81FA-893F-FE72F3C10D28}"/>
              </a:ext>
            </a:extLst>
          </p:cNvPr>
          <p:cNvSpPr/>
          <p:nvPr/>
        </p:nvSpPr>
        <p:spPr>
          <a:xfrm>
            <a:off x="6976299" y="1719460"/>
            <a:ext cx="168812" cy="16800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B682494-5CC8-572E-1848-27A398C445C0}"/>
              </a:ext>
            </a:extLst>
          </p:cNvPr>
          <p:cNvSpPr/>
          <p:nvPr/>
        </p:nvSpPr>
        <p:spPr>
          <a:xfrm>
            <a:off x="6973708" y="2139145"/>
            <a:ext cx="168812" cy="168005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7D71884-A99A-A413-05C4-5F708952AC8F}"/>
              </a:ext>
            </a:extLst>
          </p:cNvPr>
          <p:cNvSpPr/>
          <p:nvPr/>
        </p:nvSpPr>
        <p:spPr>
          <a:xfrm>
            <a:off x="6985429" y="2516626"/>
            <a:ext cx="168812" cy="16800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899CF-76AC-B5A9-78CF-C29E4042EBAE}"/>
              </a:ext>
            </a:extLst>
          </p:cNvPr>
          <p:cNvSpPr txBox="1"/>
          <p:nvPr/>
        </p:nvSpPr>
        <p:spPr>
          <a:xfrm>
            <a:off x="7055671" y="1244485"/>
            <a:ext cx="986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Zone 1</a:t>
            </a:r>
            <a:endParaRPr lang="en-ID" sz="16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A7888B-C27A-2485-666F-FCCD7DB14F05}"/>
              </a:ext>
            </a:extLst>
          </p:cNvPr>
          <p:cNvSpPr txBox="1"/>
          <p:nvPr/>
        </p:nvSpPr>
        <p:spPr>
          <a:xfrm>
            <a:off x="7105352" y="1665442"/>
            <a:ext cx="986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Zone 2</a:t>
            </a:r>
            <a:endParaRPr lang="en-ID" sz="16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A49949-7A8D-601F-4F18-BEAABFCB5123}"/>
              </a:ext>
            </a:extLst>
          </p:cNvPr>
          <p:cNvSpPr txBox="1"/>
          <p:nvPr/>
        </p:nvSpPr>
        <p:spPr>
          <a:xfrm>
            <a:off x="7105352" y="2086399"/>
            <a:ext cx="986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Zone 3</a:t>
            </a:r>
            <a:endParaRPr lang="en-ID" sz="16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4F9B30-3344-42D5-0EEB-F6C73479D3A2}"/>
              </a:ext>
            </a:extLst>
          </p:cNvPr>
          <p:cNvSpPr txBox="1"/>
          <p:nvPr/>
        </p:nvSpPr>
        <p:spPr>
          <a:xfrm>
            <a:off x="7107801" y="2443107"/>
            <a:ext cx="986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Zone 4</a:t>
            </a:r>
            <a:endParaRPr lang="en-ID" sz="16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F41DC469-AAA8-61FF-F416-EAA468C366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0874"/>
              </p:ext>
            </p:extLst>
          </p:nvPr>
        </p:nvGraphicFramePr>
        <p:xfrm>
          <a:off x="6922977" y="3169442"/>
          <a:ext cx="4640753" cy="197462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74301">
                  <a:extLst>
                    <a:ext uri="{9D8B030D-6E8A-4147-A177-3AD203B41FA5}">
                      <a16:colId xmlns:a16="http://schemas.microsoft.com/office/drawing/2014/main" val="1726016714"/>
                    </a:ext>
                  </a:extLst>
                </a:gridCol>
                <a:gridCol w="3766452">
                  <a:extLst>
                    <a:ext uri="{9D8B030D-6E8A-4147-A177-3AD203B41FA5}">
                      <a16:colId xmlns:a16="http://schemas.microsoft.com/office/drawing/2014/main" val="875741349"/>
                    </a:ext>
                  </a:extLst>
                </a:gridCol>
              </a:tblGrid>
              <a:tr h="30260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ontserrat" panose="00000500000000000000" pitchFamily="2" charset="0"/>
                          <a:cs typeface="Poppins" panose="00000500000000000000" pitchFamily="50" charset="0"/>
                        </a:rPr>
                        <a:t>Zone</a:t>
                      </a:r>
                      <a:endParaRPr lang="en-TH" sz="1400" b="1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ontserrat" panose="00000500000000000000" pitchFamily="2" charset="0"/>
                          <a:cs typeface="Poppins" panose="00000500000000000000" pitchFamily="50" charset="0"/>
                        </a:rPr>
                        <a:t>Characteristics</a:t>
                      </a:r>
                      <a:endParaRPr lang="en-TH" sz="1400" b="1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03964380"/>
                  </a:ext>
                </a:extLst>
              </a:tr>
              <a:tr h="30260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ontserrat" panose="00000500000000000000" pitchFamily="2" charset="0"/>
                          <a:cs typeface="Poppins" panose="00000500000000000000" pitchFamily="50" charset="0"/>
                        </a:rPr>
                        <a:t>1</a:t>
                      </a:r>
                      <a:endParaRPr lang="en-TH" sz="1400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Helvetica Neue" panose="02000503000000020004" pitchFamily="2" charset="0"/>
                          <a:cs typeface="Poppins" panose="00000500000000000000" pitchFamily="50" charset="0"/>
                        </a:rPr>
                        <a:t>Mountain area inhabited mainly by monkeys</a:t>
                      </a:r>
                      <a:endParaRPr lang="en-TH" sz="1400" b="0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59983409"/>
                  </a:ext>
                </a:extLst>
              </a:tr>
              <a:tr h="30260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Helvetica Neue" panose="02000503000000020004" pitchFamily="2" charset="0"/>
                          <a:cs typeface="Poppins" panose="00000500000000000000" pitchFamily="50" charset="0"/>
                        </a:rPr>
                        <a:t>2</a:t>
                      </a:r>
                      <a:endParaRPr lang="en-TH" sz="1400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ontserrat" panose="00000500000000000000" pitchFamily="2" charset="0"/>
                          <a:cs typeface="Poppins" panose="00000500000000000000" pitchFamily="50" charset="0"/>
                        </a:rPr>
                        <a:t>Market area closed to mountain side</a:t>
                      </a:r>
                      <a:endParaRPr lang="en-TH" sz="1400" b="1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26336198"/>
                  </a:ext>
                </a:extLst>
              </a:tr>
              <a:tr h="30260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Helvetica Neue" panose="02000503000000020004" pitchFamily="2" charset="0"/>
                          <a:cs typeface="Poppins" panose="00000500000000000000" pitchFamily="50" charset="0"/>
                        </a:rPr>
                        <a:t>3</a:t>
                      </a:r>
                      <a:endParaRPr lang="en-TH" sz="1400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ontserrat" panose="00000500000000000000" pitchFamily="2" charset="0"/>
                          <a:cs typeface="Poppins" panose="00000500000000000000" pitchFamily="50" charset="0"/>
                        </a:rPr>
                        <a:t>Market area closed to canal and villages</a:t>
                      </a:r>
                      <a:endParaRPr lang="en-TH" sz="1400" b="1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6144090"/>
                  </a:ext>
                </a:extLst>
              </a:tr>
              <a:tr h="46500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0"/>
                          <a:ea typeface="Helvetica Neue" panose="02000503000000020004" pitchFamily="2" charset="0"/>
                          <a:cs typeface="Poppins" panose="00000500000000000000" pitchFamily="50" charset="0"/>
                        </a:rPr>
                        <a:t>4</a:t>
                      </a:r>
                      <a:endParaRPr lang="en-TH" sz="1400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ontserrat" panose="00000500000000000000" pitchFamily="2" charset="0"/>
                          <a:cs typeface="Poppins" panose="00000500000000000000" pitchFamily="50" charset="0"/>
                        </a:rPr>
                        <a:t>Urban area with occasional monkey problem</a:t>
                      </a:r>
                      <a:endParaRPr lang="en-TH" sz="1400" b="1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  <a:p>
                      <a:pPr algn="l"/>
                      <a:endParaRPr lang="en-TH" sz="1400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11944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9912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935524-48DE-82E0-6FBD-D02357C86B11}"/>
              </a:ext>
            </a:extLst>
          </p:cNvPr>
          <p:cNvSpPr/>
          <p:nvPr/>
        </p:nvSpPr>
        <p:spPr>
          <a:xfrm>
            <a:off x="695324" y="166657"/>
            <a:ext cx="10801350" cy="60683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0132A2-5E18-B99F-35CE-3550035ABA64}"/>
              </a:ext>
            </a:extLst>
          </p:cNvPr>
          <p:cNvSpPr txBox="1"/>
          <p:nvPr/>
        </p:nvSpPr>
        <p:spPr>
          <a:xfrm>
            <a:off x="4404732" y="300796"/>
            <a:ext cx="36850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Mosquitoes Collection : Hua </a:t>
            </a:r>
            <a:r>
              <a:rPr 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Hin</a:t>
            </a:r>
            <a:endParaRPr lang="en-ID" sz="1600" b="1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CE1BC8-E4EB-4216-A1F8-6C9A32B4264E}"/>
              </a:ext>
            </a:extLst>
          </p:cNvPr>
          <p:cNvGrpSpPr/>
          <p:nvPr/>
        </p:nvGrpSpPr>
        <p:grpSpPr>
          <a:xfrm>
            <a:off x="469767" y="1413762"/>
            <a:ext cx="3801291" cy="3208051"/>
            <a:chOff x="0" y="0"/>
            <a:chExt cx="2870200" cy="253619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330E4A4-A9CF-9E03-182B-C7F4798DB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70200" cy="25361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6-Point Star 4">
              <a:extLst>
                <a:ext uri="{FF2B5EF4-FFF2-40B4-BE49-F238E27FC236}">
                  <a16:creationId xmlns:a16="http://schemas.microsoft.com/office/drawing/2014/main" id="{C63BDF63-6A45-54B3-24C9-D3E579A88A94}"/>
                </a:ext>
              </a:extLst>
            </p:cNvPr>
            <p:cNvSpPr/>
            <p:nvPr/>
          </p:nvSpPr>
          <p:spPr>
            <a:xfrm flipH="1">
              <a:off x="2373949" y="1749601"/>
              <a:ext cx="127416" cy="145394"/>
            </a:xfrm>
            <a:prstGeom prst="star6">
              <a:avLst>
                <a:gd name="adj" fmla="val 35631"/>
                <a:gd name="hf" fmla="val 115470"/>
              </a:avLst>
            </a:prstGeom>
            <a:solidFill>
              <a:srgbClr val="FFFF00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aphicFrame>
        <p:nvGraphicFramePr>
          <p:cNvPr id="7" name="Picture Placeholder 6">
            <a:extLst>
              <a:ext uri="{FF2B5EF4-FFF2-40B4-BE49-F238E27FC236}">
                <a16:creationId xmlns:a16="http://schemas.microsoft.com/office/drawing/2014/main" id="{224FAD93-F7DF-1AF2-1742-F2D5A6D05E6C}"/>
              </a:ext>
            </a:extLst>
          </p:cNvPr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1860518396"/>
              </p:ext>
            </p:extLst>
          </p:nvPr>
        </p:nvGraphicFramePr>
        <p:xfrm>
          <a:off x="4617777" y="1084627"/>
          <a:ext cx="6943954" cy="54066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4210">
                  <a:extLst>
                    <a:ext uri="{9D8B030D-6E8A-4147-A177-3AD203B41FA5}">
                      <a16:colId xmlns:a16="http://schemas.microsoft.com/office/drawing/2014/main" val="3327723425"/>
                    </a:ext>
                  </a:extLst>
                </a:gridCol>
                <a:gridCol w="1065346">
                  <a:extLst>
                    <a:ext uri="{9D8B030D-6E8A-4147-A177-3AD203B41FA5}">
                      <a16:colId xmlns:a16="http://schemas.microsoft.com/office/drawing/2014/main" val="4267775653"/>
                    </a:ext>
                  </a:extLst>
                </a:gridCol>
                <a:gridCol w="961623">
                  <a:extLst>
                    <a:ext uri="{9D8B030D-6E8A-4147-A177-3AD203B41FA5}">
                      <a16:colId xmlns:a16="http://schemas.microsoft.com/office/drawing/2014/main" val="3040462982"/>
                    </a:ext>
                  </a:extLst>
                </a:gridCol>
                <a:gridCol w="961623">
                  <a:extLst>
                    <a:ext uri="{9D8B030D-6E8A-4147-A177-3AD203B41FA5}">
                      <a16:colId xmlns:a16="http://schemas.microsoft.com/office/drawing/2014/main" val="2932127167"/>
                    </a:ext>
                  </a:extLst>
                </a:gridCol>
                <a:gridCol w="896674">
                  <a:extLst>
                    <a:ext uri="{9D8B030D-6E8A-4147-A177-3AD203B41FA5}">
                      <a16:colId xmlns:a16="http://schemas.microsoft.com/office/drawing/2014/main" val="1247551794"/>
                    </a:ext>
                  </a:extLst>
                </a:gridCol>
                <a:gridCol w="1124478">
                  <a:extLst>
                    <a:ext uri="{9D8B030D-6E8A-4147-A177-3AD203B41FA5}">
                      <a16:colId xmlns:a16="http://schemas.microsoft.com/office/drawing/2014/main" val="1953785395"/>
                    </a:ext>
                  </a:extLst>
                </a:gridCol>
              </a:tblGrid>
              <a:tr h="250874">
                <a:tc rowSpan="2"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Genus/Species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Zone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Total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664131"/>
                  </a:ext>
                </a:extLst>
              </a:tr>
              <a:tr h="146058">
                <a:tc vMerge="1">
                  <a:txBody>
                    <a:bodyPr/>
                    <a:lstStyle/>
                    <a:p>
                      <a:endParaRPr lang="en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Z1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Z2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Z3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Z4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965695"/>
                  </a:ext>
                </a:extLst>
              </a:tr>
              <a:tr h="250874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Aedes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316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454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760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533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2063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185626"/>
                  </a:ext>
                </a:extLst>
              </a:tr>
              <a:tr h="250874">
                <a:tc>
                  <a:txBody>
                    <a:bodyPr/>
                    <a:lstStyle/>
                    <a:p>
                      <a:pPr algn="l"/>
                      <a:r>
                        <a:rPr lang="th-TH" sz="1400" b="0" i="1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Aedes </a:t>
                      </a:r>
                      <a:r>
                        <a:rPr lang="en-US" sz="1400" b="0" i="1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aegypti</a:t>
                      </a:r>
                      <a:endParaRPr lang="en-TH" sz="1400" b="0" i="1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272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453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759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530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2014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81169"/>
                  </a:ext>
                </a:extLst>
              </a:tr>
              <a:tr h="250874">
                <a:tc>
                  <a:txBody>
                    <a:bodyPr/>
                    <a:lstStyle/>
                    <a:p>
                      <a:pPr algn="l"/>
                      <a:r>
                        <a:rPr lang="th-TH" sz="1400" b="0" i="1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Aedes </a:t>
                      </a:r>
                      <a:r>
                        <a:rPr lang="en-US" sz="1400" b="0" i="1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albopictus</a:t>
                      </a:r>
                      <a:endParaRPr lang="en-TH" sz="1400" b="0" i="1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44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49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900058"/>
                  </a:ext>
                </a:extLst>
              </a:tr>
              <a:tr h="250874">
                <a:tc>
                  <a:txBody>
                    <a:bodyPr/>
                    <a:lstStyle/>
                    <a:p>
                      <a:pPr algn="l"/>
                      <a:r>
                        <a:rPr lang="en-US" sz="1400" b="0" i="1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Anopheles</a:t>
                      </a:r>
                      <a:endParaRPr lang="en-TH" sz="1400" b="0" i="1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-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-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781555"/>
                  </a:ext>
                </a:extLst>
              </a:tr>
              <a:tr h="501748">
                <a:tc>
                  <a:txBody>
                    <a:bodyPr/>
                    <a:lstStyle/>
                    <a:p>
                      <a:pPr algn="l"/>
                      <a:r>
                        <a:rPr lang="en-US" sz="1400" b="0" i="1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Anopheles </a:t>
                      </a:r>
                      <a:r>
                        <a:rPr lang="en-US" sz="1400" b="0" i="1" dirty="0" err="1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epiloticus</a:t>
                      </a:r>
                      <a:endParaRPr lang="en-TH" sz="1400" b="0" i="1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-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-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-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356277"/>
                  </a:ext>
                </a:extLst>
              </a:tr>
              <a:tr h="250874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Anopheles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vagus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-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-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-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341128"/>
                  </a:ext>
                </a:extLst>
              </a:tr>
              <a:tr h="250874">
                <a:tc>
                  <a:txBody>
                    <a:bodyPr/>
                    <a:lstStyle/>
                    <a:p>
                      <a:pPr algn="l"/>
                      <a:r>
                        <a:rPr lang="en-US" sz="1400" b="0" i="1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Anopheles (Celia)</a:t>
                      </a:r>
                      <a:endParaRPr lang="en-TH" sz="1400" b="0" i="1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-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-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-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212392"/>
                  </a:ext>
                </a:extLst>
              </a:tr>
              <a:tr h="250874">
                <a:tc>
                  <a:txBody>
                    <a:bodyPr/>
                    <a:lstStyle/>
                    <a:p>
                      <a:pPr algn="l"/>
                      <a:r>
                        <a:rPr lang="en-US" sz="1400" b="0" i="1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Armigeres</a:t>
                      </a:r>
                      <a:endParaRPr lang="en-TH" sz="1400" b="0" i="1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-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599257"/>
                  </a:ext>
                </a:extLst>
              </a:tr>
              <a:tr h="501748">
                <a:tc>
                  <a:txBody>
                    <a:bodyPr/>
                    <a:lstStyle/>
                    <a:p>
                      <a:pPr algn="l"/>
                      <a:r>
                        <a:rPr lang="en-US" sz="1400" b="0" i="1" dirty="0" err="1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Armigeres</a:t>
                      </a:r>
                      <a:r>
                        <a:rPr lang="en-US" sz="1400" b="0" i="1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 </a:t>
                      </a:r>
                      <a:r>
                        <a:rPr lang="en-US" sz="1400" b="0" i="1" dirty="0" err="1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subalbatus</a:t>
                      </a:r>
                      <a:endParaRPr lang="en-TH" sz="1400" b="0" i="1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-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368350"/>
                  </a:ext>
                </a:extLst>
              </a:tr>
              <a:tr h="250874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Culex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664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2537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2397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3539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9137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5794364"/>
                  </a:ext>
                </a:extLst>
              </a:tr>
              <a:tr h="250874">
                <a:tc>
                  <a:txBody>
                    <a:bodyPr/>
                    <a:lstStyle/>
                    <a:p>
                      <a:pPr algn="l"/>
                      <a:r>
                        <a:rPr lang="en-US" sz="1400" b="0" i="1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Culex jacksoni</a:t>
                      </a:r>
                      <a:endParaRPr lang="en-TH" sz="1400" b="0" i="1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-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-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-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694785"/>
                  </a:ext>
                </a:extLst>
              </a:tr>
              <a:tr h="250874">
                <a:tc>
                  <a:txBody>
                    <a:bodyPr/>
                    <a:lstStyle/>
                    <a:p>
                      <a:pPr algn="l"/>
                      <a:r>
                        <a:rPr lang="en-US" sz="1400" b="0" i="1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Culex mimulus</a:t>
                      </a:r>
                      <a:endParaRPr lang="en-TH" sz="1400" b="0" i="1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-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-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-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722894"/>
                  </a:ext>
                </a:extLst>
              </a:tr>
              <a:tr h="501748">
                <a:tc>
                  <a:txBody>
                    <a:bodyPr/>
                    <a:lstStyle/>
                    <a:p>
                      <a:pPr algn="l"/>
                      <a:r>
                        <a:rPr lang="en-US" sz="1400" b="0" i="1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Culex </a:t>
                      </a:r>
                      <a:r>
                        <a:rPr lang="en-US" sz="1400" b="0" i="1" dirty="0" err="1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quinquefaciatus</a:t>
                      </a:r>
                      <a:endParaRPr lang="en-TH" sz="1400" b="0" i="1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664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2534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2390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3537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9125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181073"/>
                  </a:ext>
                </a:extLst>
              </a:tr>
              <a:tr h="250874">
                <a:tc>
                  <a:txBody>
                    <a:bodyPr/>
                    <a:lstStyle/>
                    <a:p>
                      <a:pPr algn="l"/>
                      <a:r>
                        <a:rPr lang="en-US" sz="1400" b="0" i="1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Culex sitiens</a:t>
                      </a:r>
                      <a:endParaRPr lang="en-TH" sz="1400" b="0" i="1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-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014622"/>
                  </a:ext>
                </a:extLst>
              </a:tr>
              <a:tr h="250874">
                <a:tc>
                  <a:txBody>
                    <a:bodyPr/>
                    <a:lstStyle/>
                    <a:p>
                      <a:pPr algn="l"/>
                      <a:r>
                        <a:rPr lang="en-US" sz="1400" b="0" i="1" dirty="0" err="1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Tripteriodes</a:t>
                      </a:r>
                      <a:r>
                        <a:rPr lang="en-US" sz="1400" b="0" i="1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 spp.</a:t>
                      </a:r>
                      <a:endParaRPr lang="en-TH" sz="1400" b="0" i="1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-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-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</a:t>
                      </a:r>
                      <a:endParaRPr lang="en-TH" sz="140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12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381436"/>
                  </a:ext>
                </a:extLst>
              </a:tr>
              <a:tr h="125437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Total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980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2995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3165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4080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11220</a:t>
                      </a:r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948028"/>
                  </a:ext>
                </a:extLst>
              </a:tr>
              <a:tr h="125437">
                <a:tc>
                  <a:txBody>
                    <a:bodyPr/>
                    <a:lstStyle/>
                    <a:p>
                      <a:pPr algn="l"/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TH" sz="14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85080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712B3B3-3F8F-34D1-41D3-E033685C85AF}"/>
              </a:ext>
            </a:extLst>
          </p:cNvPr>
          <p:cNvSpPr txBox="1"/>
          <p:nvPr/>
        </p:nvSpPr>
        <p:spPr>
          <a:xfrm>
            <a:off x="469767" y="4859463"/>
            <a:ext cx="31554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Zone 3 : </a:t>
            </a:r>
            <a:r>
              <a:rPr lang="en-US" sz="1600" dirty="0">
                <a:solidFill>
                  <a:srgbClr val="C00000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CHIKV+ in 3 pools of </a:t>
            </a:r>
            <a:r>
              <a:rPr lang="en-US" sz="1600" i="1" dirty="0">
                <a:solidFill>
                  <a:srgbClr val="C00000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Ae. albopictus</a:t>
            </a:r>
            <a:r>
              <a:rPr lang="en-US" sz="1600" dirty="0">
                <a:solidFill>
                  <a:srgbClr val="C00000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 </a:t>
            </a:r>
            <a:endParaRPr lang="en-ID" sz="1600" dirty="0">
              <a:solidFill>
                <a:srgbClr val="C00000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51376872-544C-F4F5-8551-E0D6A794F57C}"/>
              </a:ext>
            </a:extLst>
          </p:cNvPr>
          <p:cNvSpPr/>
          <p:nvPr/>
        </p:nvSpPr>
        <p:spPr>
          <a:xfrm rot="7461226">
            <a:off x="3652402" y="3056903"/>
            <a:ext cx="260343" cy="18199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4982402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8225541-1B59-F098-5772-61B4D45A87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5966E6-BDAB-4ED7-20A9-946CAC8B03FA}"/>
              </a:ext>
            </a:extLst>
          </p:cNvPr>
          <p:cNvSpPr/>
          <p:nvPr/>
        </p:nvSpPr>
        <p:spPr>
          <a:xfrm>
            <a:off x="-919" y="1"/>
            <a:ext cx="12192918" cy="7070336"/>
          </a:xfrm>
          <a:prstGeom prst="rect">
            <a:avLst/>
          </a:prstGeom>
          <a:solidFill>
            <a:srgbClr val="24376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50E742-A841-E46E-BE7F-DB968AA67EA2}"/>
              </a:ext>
            </a:extLst>
          </p:cNvPr>
          <p:cNvSpPr txBox="1"/>
          <p:nvPr/>
        </p:nvSpPr>
        <p:spPr>
          <a:xfrm>
            <a:off x="580859" y="1923192"/>
            <a:ext cx="648364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Finding IV</a:t>
            </a:r>
            <a:endParaRPr lang="en-ID" sz="6600" b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BA7416C-CF54-950B-E1C2-3DEEC3D6D8A3}"/>
              </a:ext>
            </a:extLst>
          </p:cNvPr>
          <p:cNvCxnSpPr>
            <a:cxnSpLocks/>
          </p:cNvCxnSpPr>
          <p:nvPr/>
        </p:nvCxnSpPr>
        <p:spPr>
          <a:xfrm>
            <a:off x="615684" y="3119625"/>
            <a:ext cx="968777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8AA0AD0-A372-80A4-B9D5-ED6910A4A704}"/>
              </a:ext>
            </a:extLst>
          </p:cNvPr>
          <p:cNvSpPr txBox="1"/>
          <p:nvPr/>
        </p:nvSpPr>
        <p:spPr>
          <a:xfrm>
            <a:off x="580859" y="3575840"/>
            <a:ext cx="110616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CHIKV was detected in </a:t>
            </a:r>
            <a:r>
              <a:rPr lang="en-US" sz="2800" i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Ae. albopictus </a:t>
            </a: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mosquito from study site Hua </a:t>
            </a:r>
            <a:r>
              <a:rPr lang="en-US" sz="2800" dirty="0" err="1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Hin</a:t>
            </a:r>
            <a:endParaRPr lang="en-US" sz="28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3684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8225541-1B59-F098-5772-61B4D45A87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5966E6-BDAB-4ED7-20A9-946CAC8B03FA}"/>
              </a:ext>
            </a:extLst>
          </p:cNvPr>
          <p:cNvSpPr/>
          <p:nvPr/>
        </p:nvSpPr>
        <p:spPr>
          <a:xfrm>
            <a:off x="-919" y="1"/>
            <a:ext cx="12192918" cy="6857999"/>
          </a:xfrm>
          <a:prstGeom prst="rect">
            <a:avLst/>
          </a:prstGeom>
          <a:solidFill>
            <a:srgbClr val="24376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50E742-A841-E46E-BE7F-DB968AA67EA2}"/>
              </a:ext>
            </a:extLst>
          </p:cNvPr>
          <p:cNvSpPr txBox="1"/>
          <p:nvPr/>
        </p:nvSpPr>
        <p:spPr>
          <a:xfrm>
            <a:off x="745157" y="146676"/>
            <a:ext cx="648364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Conclusion (I)</a:t>
            </a:r>
            <a:endParaRPr lang="en-ID" sz="6600" b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BA7416C-CF54-950B-E1C2-3DEEC3D6D8A3}"/>
              </a:ext>
            </a:extLst>
          </p:cNvPr>
          <p:cNvCxnSpPr>
            <a:cxnSpLocks/>
          </p:cNvCxnSpPr>
          <p:nvPr/>
        </p:nvCxnSpPr>
        <p:spPr>
          <a:xfrm>
            <a:off x="874182" y="1254672"/>
            <a:ext cx="968777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988AA28-4EC7-B3B6-9029-D9DE798072A6}"/>
              </a:ext>
            </a:extLst>
          </p:cNvPr>
          <p:cNvSpPr txBox="1"/>
          <p:nvPr/>
        </p:nvSpPr>
        <p:spPr>
          <a:xfrm>
            <a:off x="6309955" y="1702221"/>
            <a:ext cx="537838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DENV sustained the urban 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NHPs may play a role as a reservoir for re-emerging arbovirus </a:t>
            </a:r>
          </a:p>
          <a:p>
            <a:endParaRPr lang="en-US" sz="28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Need to monitor the infection in young population (vaccine?)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A573C0-A91C-459D-7FF7-696F9CC6994C}"/>
              </a:ext>
            </a:extLst>
          </p:cNvPr>
          <p:cNvSpPr txBox="1"/>
          <p:nvPr/>
        </p:nvSpPr>
        <p:spPr>
          <a:xfrm>
            <a:off x="330448" y="1665953"/>
            <a:ext cx="537838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Low levels of DENV antibodies in NHPs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CHIKV and ZIKV antibodies</a:t>
            </a:r>
          </a:p>
          <a:p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   were found in NHPs</a:t>
            </a:r>
          </a:p>
          <a:p>
            <a:endParaRPr lang="en-US" sz="28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  <a:p>
            <a:endParaRPr lang="en-US" sz="28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Association between age and seropositivity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5" name="Left-Right Arrow 4">
            <a:extLst>
              <a:ext uri="{FF2B5EF4-FFF2-40B4-BE49-F238E27FC236}">
                <a16:creationId xmlns:a16="http://schemas.microsoft.com/office/drawing/2014/main" id="{FD70369A-AE9D-026D-5A4D-7E3AD8BFE4F7}"/>
              </a:ext>
            </a:extLst>
          </p:cNvPr>
          <p:cNvSpPr/>
          <p:nvPr/>
        </p:nvSpPr>
        <p:spPr>
          <a:xfrm>
            <a:off x="5658012" y="1782966"/>
            <a:ext cx="516543" cy="325524"/>
          </a:xfrm>
          <a:prstGeom prst="left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11" name="Left-Right Arrow 10">
            <a:extLst>
              <a:ext uri="{FF2B5EF4-FFF2-40B4-BE49-F238E27FC236}">
                <a16:creationId xmlns:a16="http://schemas.microsoft.com/office/drawing/2014/main" id="{9D66F8A3-C140-6C7A-0F90-EDF1AB92FDC3}"/>
              </a:ext>
            </a:extLst>
          </p:cNvPr>
          <p:cNvSpPr/>
          <p:nvPr/>
        </p:nvSpPr>
        <p:spPr>
          <a:xfrm>
            <a:off x="5737028" y="3117202"/>
            <a:ext cx="516543" cy="325524"/>
          </a:xfrm>
          <a:prstGeom prst="leftRightArrow">
            <a:avLst>
              <a:gd name="adj1" fmla="val 35777"/>
              <a:gd name="adj2" fmla="val 5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1482D95D-775C-4081-BD9F-43ED2538E00D}"/>
              </a:ext>
            </a:extLst>
          </p:cNvPr>
          <p:cNvSpPr/>
          <p:nvPr/>
        </p:nvSpPr>
        <p:spPr>
          <a:xfrm>
            <a:off x="5738885" y="4824839"/>
            <a:ext cx="516543" cy="325524"/>
          </a:xfrm>
          <a:prstGeom prst="leftRightArrow">
            <a:avLst>
              <a:gd name="adj1" fmla="val 50000"/>
              <a:gd name="adj2" fmla="val 28666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9932235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8225541-1B59-F098-5772-61B4D45A87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5966E6-BDAB-4ED7-20A9-946CAC8B03FA}"/>
              </a:ext>
            </a:extLst>
          </p:cNvPr>
          <p:cNvSpPr/>
          <p:nvPr/>
        </p:nvSpPr>
        <p:spPr>
          <a:xfrm>
            <a:off x="-919" y="0"/>
            <a:ext cx="12192918" cy="7314172"/>
          </a:xfrm>
          <a:prstGeom prst="rect">
            <a:avLst/>
          </a:prstGeom>
          <a:solidFill>
            <a:srgbClr val="24376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50E742-A841-E46E-BE7F-DB968AA67EA2}"/>
              </a:ext>
            </a:extLst>
          </p:cNvPr>
          <p:cNvSpPr txBox="1"/>
          <p:nvPr/>
        </p:nvSpPr>
        <p:spPr>
          <a:xfrm>
            <a:off x="745157" y="146676"/>
            <a:ext cx="648364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Conclusion (II)</a:t>
            </a:r>
            <a:endParaRPr lang="en-ID" sz="6600" b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BA7416C-CF54-950B-E1C2-3DEEC3D6D8A3}"/>
              </a:ext>
            </a:extLst>
          </p:cNvPr>
          <p:cNvCxnSpPr>
            <a:cxnSpLocks/>
          </p:cNvCxnSpPr>
          <p:nvPr/>
        </p:nvCxnSpPr>
        <p:spPr>
          <a:xfrm>
            <a:off x="874182" y="1254672"/>
            <a:ext cx="968777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988AA28-4EC7-B3B6-9029-D9DE798072A6}"/>
              </a:ext>
            </a:extLst>
          </p:cNvPr>
          <p:cNvSpPr txBox="1"/>
          <p:nvPr/>
        </p:nvSpPr>
        <p:spPr>
          <a:xfrm>
            <a:off x="6309955" y="1702221"/>
            <a:ext cx="537838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Keep monitoring transmission at the animal-human interface.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More investigation needs to be done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  <a:p>
            <a:endParaRPr lang="en-US" sz="28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A573C0-A91C-459D-7FF7-696F9CC6994C}"/>
              </a:ext>
            </a:extLst>
          </p:cNvPr>
          <p:cNvSpPr txBox="1"/>
          <p:nvPr/>
        </p:nvSpPr>
        <p:spPr>
          <a:xfrm>
            <a:off x="339683" y="1702221"/>
            <a:ext cx="537838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Antibody hotspots nearby NHPs habitat</a:t>
            </a:r>
          </a:p>
          <a:p>
            <a:endParaRPr lang="en-US" sz="28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  <a:p>
            <a:endParaRPr lang="en-US" sz="28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JEV antibodies in NHPs and humans in proximity</a:t>
            </a:r>
          </a:p>
        </p:txBody>
      </p:sp>
      <p:sp>
        <p:nvSpPr>
          <p:cNvPr id="5" name="Left-Right Arrow 4">
            <a:extLst>
              <a:ext uri="{FF2B5EF4-FFF2-40B4-BE49-F238E27FC236}">
                <a16:creationId xmlns:a16="http://schemas.microsoft.com/office/drawing/2014/main" id="{FD70369A-AE9D-026D-5A4D-7E3AD8BFE4F7}"/>
              </a:ext>
            </a:extLst>
          </p:cNvPr>
          <p:cNvSpPr/>
          <p:nvPr/>
        </p:nvSpPr>
        <p:spPr>
          <a:xfrm>
            <a:off x="5497469" y="3507869"/>
            <a:ext cx="516543" cy="325524"/>
          </a:xfrm>
          <a:prstGeom prst="left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pic>
        <p:nvPicPr>
          <p:cNvPr id="10" name="Picture 2" descr="ควรจะต้องควบคุมหรือทำหมัน">
            <a:extLst>
              <a:ext uri="{FF2B5EF4-FFF2-40B4-BE49-F238E27FC236}">
                <a16:creationId xmlns:a16="http://schemas.microsoft.com/office/drawing/2014/main" id="{52D71087-208A-DD21-D1CD-FC38265BE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795" y="4720318"/>
            <a:ext cx="3883007" cy="2182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t-Right Arrow 5">
            <a:extLst>
              <a:ext uri="{FF2B5EF4-FFF2-40B4-BE49-F238E27FC236}">
                <a16:creationId xmlns:a16="http://schemas.microsoft.com/office/drawing/2014/main" id="{D1D65918-A39B-A976-E2C2-1B8063883BB2}"/>
              </a:ext>
            </a:extLst>
          </p:cNvPr>
          <p:cNvSpPr/>
          <p:nvPr/>
        </p:nvSpPr>
        <p:spPr>
          <a:xfrm>
            <a:off x="5497469" y="1849090"/>
            <a:ext cx="516543" cy="325524"/>
          </a:xfrm>
          <a:prstGeom prst="left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124146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7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C6B9572-59C1-4FD2-3A24-04B15C61457A}"/>
              </a:ext>
            </a:extLst>
          </p:cNvPr>
          <p:cNvSpPr/>
          <p:nvPr/>
        </p:nvSpPr>
        <p:spPr>
          <a:xfrm>
            <a:off x="695325" y="225295"/>
            <a:ext cx="10801350" cy="606833"/>
          </a:xfrm>
          <a:prstGeom prst="roundRect">
            <a:avLst>
              <a:gd name="adj" fmla="val 50000"/>
            </a:avLst>
          </a:prstGeom>
          <a:solidFill>
            <a:srgbClr val="365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C017E2-8131-3344-4C24-88C66410CF06}"/>
              </a:ext>
            </a:extLst>
          </p:cNvPr>
          <p:cNvSpPr txBox="1"/>
          <p:nvPr/>
        </p:nvSpPr>
        <p:spPr>
          <a:xfrm>
            <a:off x="2276302" y="297878"/>
            <a:ext cx="83257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Typical mechanisms of arboviral emergence</a:t>
            </a:r>
            <a:endParaRPr lang="en-ID" sz="2400" b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6E13D1-A69C-B3AF-39A3-38C374E59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53" y="1407317"/>
            <a:ext cx="3355936" cy="43441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C74C0E-127B-4F08-02C9-601B478D3C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16"/>
          <a:stretch/>
        </p:blipFill>
        <p:spPr>
          <a:xfrm>
            <a:off x="3712081" y="1205178"/>
            <a:ext cx="8369673" cy="49608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43D921-F809-E3E4-9FAD-78BE8F1FB583}"/>
              </a:ext>
            </a:extLst>
          </p:cNvPr>
          <p:cNvSpPr txBox="1"/>
          <p:nvPr/>
        </p:nvSpPr>
        <p:spPr>
          <a:xfrm>
            <a:off x="8799179" y="6231752"/>
            <a:ext cx="339282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Nature Reviews Microbiology</a:t>
            </a:r>
            <a:r>
              <a:rPr lang="en-US" sz="900" b="0" i="0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</a:t>
            </a:r>
            <a:r>
              <a:rPr lang="en-US" sz="900" b="1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volume 2</a:t>
            </a:r>
            <a:r>
              <a:rPr lang="en-US" sz="9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 pages 789–801 (2004)</a:t>
            </a:r>
            <a:endParaRPr lang="en-TH" sz="9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2200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7C2D52F-C148-AD18-4472-18063CFA11AA}"/>
              </a:ext>
            </a:extLst>
          </p:cNvPr>
          <p:cNvSpPr txBox="1"/>
          <p:nvPr/>
        </p:nvSpPr>
        <p:spPr>
          <a:xfrm>
            <a:off x="279878" y="309975"/>
            <a:ext cx="1076237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Next Steps…….</a:t>
            </a:r>
            <a:endParaRPr lang="en-ID" sz="6600" b="1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9CFA68-0A69-FFFC-288F-B00C5EE3E13A}"/>
              </a:ext>
            </a:extLst>
          </p:cNvPr>
          <p:cNvSpPr/>
          <p:nvPr/>
        </p:nvSpPr>
        <p:spPr>
          <a:xfrm>
            <a:off x="2665413" y="2223126"/>
            <a:ext cx="9526588" cy="1607756"/>
          </a:xfrm>
          <a:prstGeom prst="rect">
            <a:avLst/>
          </a:prstGeom>
          <a:solidFill>
            <a:srgbClr val="243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FFA561-A6D3-7496-A986-AEA52D19B298}"/>
              </a:ext>
            </a:extLst>
          </p:cNvPr>
          <p:cNvSpPr/>
          <p:nvPr/>
        </p:nvSpPr>
        <p:spPr>
          <a:xfrm>
            <a:off x="-1" y="3830882"/>
            <a:ext cx="9526588" cy="1607756"/>
          </a:xfrm>
          <a:prstGeom prst="rect">
            <a:avLst/>
          </a:prstGeom>
          <a:solidFill>
            <a:srgbClr val="FF7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D9DCC0-673E-71D1-DE96-D5145B685F75}"/>
              </a:ext>
            </a:extLst>
          </p:cNvPr>
          <p:cNvSpPr txBox="1"/>
          <p:nvPr/>
        </p:nvSpPr>
        <p:spPr>
          <a:xfrm>
            <a:off x="3482536" y="2565339"/>
            <a:ext cx="25813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Continuing research projects</a:t>
            </a:r>
            <a:endParaRPr lang="en-ID" b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5073719-97DA-893F-75E3-9BEFFE8E0E92}"/>
              </a:ext>
            </a:extLst>
          </p:cNvPr>
          <p:cNvCxnSpPr/>
          <p:nvPr/>
        </p:nvCxnSpPr>
        <p:spPr>
          <a:xfrm flipV="1">
            <a:off x="6400800" y="2630350"/>
            <a:ext cx="0" cy="79042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47158E2-E4C1-4542-4BD3-2F3E8C5AC04C}"/>
              </a:ext>
            </a:extLst>
          </p:cNvPr>
          <p:cNvSpPr txBox="1"/>
          <p:nvPr/>
        </p:nvSpPr>
        <p:spPr>
          <a:xfrm>
            <a:off x="928783" y="4034595"/>
            <a:ext cx="20110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Longitudinal study at the animal human interface</a:t>
            </a:r>
            <a:endParaRPr lang="en-ID" b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AE2C4E1-B0E3-92D0-5CA9-F386DD337743}"/>
              </a:ext>
            </a:extLst>
          </p:cNvPr>
          <p:cNvCxnSpPr/>
          <p:nvPr/>
        </p:nvCxnSpPr>
        <p:spPr>
          <a:xfrm flipV="1">
            <a:off x="3401834" y="4264512"/>
            <a:ext cx="0" cy="79042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1A22659-5F33-1EBE-3858-176C94E7961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" r="3127"/>
          <a:stretch>
            <a:fillRect/>
          </a:stretch>
        </p:blipFill>
        <p:spPr>
          <a:xfrm>
            <a:off x="0" y="2222500"/>
            <a:ext cx="2665413" cy="1608138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DBC6CFC-98E6-A98C-CF05-AD7545E7B7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" r="5669"/>
          <a:stretch>
            <a:fillRect/>
          </a:stretch>
        </p:blipFill>
        <p:spPr>
          <a:xfrm>
            <a:off x="9526588" y="3830638"/>
            <a:ext cx="2665412" cy="1608137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719185-E0F5-34A8-8B36-166A2C7DDEDE}"/>
              </a:ext>
            </a:extLst>
          </p:cNvPr>
          <p:cNvSpPr txBox="1"/>
          <p:nvPr/>
        </p:nvSpPr>
        <p:spPr>
          <a:xfrm>
            <a:off x="6546446" y="2597702"/>
            <a:ext cx="49304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Potential zoonotic virus detection by metagenomic analysis under the existing  collaboration</a:t>
            </a:r>
            <a:endParaRPr lang="en-ID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A0C278-E34A-BAED-F293-F619CD3BD688}"/>
              </a:ext>
            </a:extLst>
          </p:cNvPr>
          <p:cNvSpPr txBox="1"/>
          <p:nvPr/>
        </p:nvSpPr>
        <p:spPr>
          <a:xfrm>
            <a:off x="3630796" y="4238106"/>
            <a:ext cx="49304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CHIKaCycle</a:t>
            </a:r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 Project </a:t>
            </a: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: Potential role of CHIKV transmission cycle in forest and urban habitat</a:t>
            </a:r>
            <a:endParaRPr lang="en-ID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3121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Rounded Corners 13">
            <a:extLst>
              <a:ext uri="{FF2B5EF4-FFF2-40B4-BE49-F238E27FC236}">
                <a16:creationId xmlns:a16="http://schemas.microsoft.com/office/drawing/2014/main" id="{580C949A-27CF-CA3F-A79C-408B2939C56C}"/>
              </a:ext>
            </a:extLst>
          </p:cNvPr>
          <p:cNvSpPr/>
          <p:nvPr/>
        </p:nvSpPr>
        <p:spPr>
          <a:xfrm>
            <a:off x="7998393" y="2022002"/>
            <a:ext cx="3116216" cy="1008560"/>
          </a:xfrm>
          <a:prstGeom prst="roundRect">
            <a:avLst>
              <a:gd name="adj" fmla="val 10456"/>
            </a:avLst>
          </a:prstGeom>
          <a:solidFill>
            <a:srgbClr val="243763">
              <a:alpha val="90000"/>
            </a:srgb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E5D0336-CD74-901B-3004-B735E225F72B}"/>
              </a:ext>
            </a:extLst>
          </p:cNvPr>
          <p:cNvSpPr/>
          <p:nvPr/>
        </p:nvSpPr>
        <p:spPr>
          <a:xfrm>
            <a:off x="4694193" y="870507"/>
            <a:ext cx="3116216" cy="3233251"/>
          </a:xfrm>
          <a:prstGeom prst="roundRect">
            <a:avLst>
              <a:gd name="adj" fmla="val 10456"/>
            </a:avLst>
          </a:prstGeom>
          <a:solidFill>
            <a:schemeClr val="bg1">
              <a:alpha val="9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AEF03E3-E1EC-D0C3-923C-8D424B90B734}"/>
              </a:ext>
            </a:extLst>
          </p:cNvPr>
          <p:cNvSpPr/>
          <p:nvPr/>
        </p:nvSpPr>
        <p:spPr>
          <a:xfrm>
            <a:off x="1387436" y="860521"/>
            <a:ext cx="3259173" cy="3260786"/>
          </a:xfrm>
          <a:prstGeom prst="roundRect">
            <a:avLst>
              <a:gd name="adj" fmla="val 10793"/>
            </a:avLst>
          </a:prstGeom>
          <a:solidFill>
            <a:srgbClr val="FF7627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DC7ADD-DB65-332F-73FB-91C24DE505FC}"/>
              </a:ext>
            </a:extLst>
          </p:cNvPr>
          <p:cNvSpPr/>
          <p:nvPr/>
        </p:nvSpPr>
        <p:spPr>
          <a:xfrm>
            <a:off x="579578" y="119549"/>
            <a:ext cx="10801350" cy="60683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7074DB-C8DC-89C9-E81D-77B0B79A1795}"/>
              </a:ext>
            </a:extLst>
          </p:cNvPr>
          <p:cNvSpPr txBox="1"/>
          <p:nvPr/>
        </p:nvSpPr>
        <p:spPr>
          <a:xfrm>
            <a:off x="1011376" y="253688"/>
            <a:ext cx="30765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Acknowledgements</a:t>
            </a:r>
            <a:endParaRPr lang="en-ID" sz="1600" b="1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AD0BAC-4F93-A77C-F650-7D99C51A1E2D}"/>
              </a:ext>
            </a:extLst>
          </p:cNvPr>
          <p:cNvSpPr txBox="1"/>
          <p:nvPr/>
        </p:nvSpPr>
        <p:spPr>
          <a:xfrm>
            <a:off x="1517562" y="870508"/>
            <a:ext cx="21160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Mahidol University</a:t>
            </a:r>
            <a:endParaRPr lang="en-ID" sz="1400" b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3C19AD-2560-7CFF-4695-2F81A4E3AC90}"/>
              </a:ext>
            </a:extLst>
          </p:cNvPr>
          <p:cNvSpPr txBox="1"/>
          <p:nvPr/>
        </p:nvSpPr>
        <p:spPr>
          <a:xfrm>
            <a:off x="1506058" y="1215995"/>
            <a:ext cx="3232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Montserrat" panose="00000500000000000000" pitchFamily="2" charset="0"/>
                <a:cs typeface="Poppins" panose="00000500000000000000" pitchFamily="50" charset="0"/>
              </a:rPr>
              <a:t>Dr. </a:t>
            </a:r>
            <a:r>
              <a:rPr lang="en-US" sz="1400" dirty="0" err="1">
                <a:latin typeface="Montserrat" panose="00000500000000000000" pitchFamily="2" charset="0"/>
                <a:cs typeface="Poppins" panose="00000500000000000000" pitchFamily="50" charset="0"/>
              </a:rPr>
              <a:t>Patchara</a:t>
            </a:r>
            <a:r>
              <a:rPr lang="en-US" sz="1400" dirty="0">
                <a:latin typeface="Montserrat" panose="00000500000000000000" pitchFamily="2" charset="0"/>
                <a:cs typeface="Poppins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2" charset="0"/>
                <a:cs typeface="Poppins" panose="00000500000000000000" pitchFamily="50" charset="0"/>
              </a:rPr>
              <a:t>Sriwichai</a:t>
            </a:r>
            <a:r>
              <a:rPr lang="en-US" sz="1400" dirty="0">
                <a:latin typeface="Montserrat" panose="00000500000000000000" pitchFamily="2" charset="0"/>
                <a:cs typeface="Poppins" panose="00000500000000000000" pitchFamily="50" charset="0"/>
              </a:rPr>
              <a:t> </a:t>
            </a:r>
          </a:p>
          <a:p>
            <a:endParaRPr lang="en-US" sz="1400" dirty="0"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A721C7-BDA0-E228-3E48-6A08424E18E6}"/>
              </a:ext>
            </a:extLst>
          </p:cNvPr>
          <p:cNvSpPr txBox="1"/>
          <p:nvPr/>
        </p:nvSpPr>
        <p:spPr>
          <a:xfrm>
            <a:off x="1478068" y="1582550"/>
            <a:ext cx="32327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Mahidol-Oxford Research Unit</a:t>
            </a:r>
            <a:endParaRPr lang="en-ID" sz="1400" b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C9B042-1F9E-A530-83D5-EA737DBD2012}"/>
              </a:ext>
            </a:extLst>
          </p:cNvPr>
          <p:cNvSpPr txBox="1"/>
          <p:nvPr/>
        </p:nvSpPr>
        <p:spPr>
          <a:xfrm>
            <a:off x="1484304" y="1844160"/>
            <a:ext cx="3232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Montserrat" panose="00000500000000000000" pitchFamily="2" charset="0"/>
                <a:cs typeface="Poppins" panose="00000500000000000000" pitchFamily="50" charset="0"/>
              </a:rPr>
              <a:t>Dr. </a:t>
            </a:r>
            <a:r>
              <a:rPr lang="en-US" sz="1400" dirty="0" err="1">
                <a:latin typeface="Montserrat" panose="00000500000000000000" pitchFamily="2" charset="0"/>
                <a:cs typeface="Poppins" panose="00000500000000000000" pitchFamily="50" charset="0"/>
              </a:rPr>
              <a:t>Sompob</a:t>
            </a:r>
            <a:r>
              <a:rPr lang="en-US" sz="1400" dirty="0">
                <a:latin typeface="Montserrat" panose="00000500000000000000" pitchFamily="2" charset="0"/>
                <a:cs typeface="Poppins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2" charset="0"/>
                <a:cs typeface="Poppins" panose="00000500000000000000" pitchFamily="50" charset="0"/>
              </a:rPr>
              <a:t>Saralamba</a:t>
            </a:r>
            <a:endParaRPr lang="en-US" sz="1400" dirty="0">
              <a:latin typeface="Montserrat" panose="00000500000000000000" pitchFamily="2" charset="0"/>
              <a:cs typeface="Poppins" panose="00000500000000000000" pitchFamily="50" charset="0"/>
            </a:endParaRPr>
          </a:p>
          <a:p>
            <a:r>
              <a:rPr lang="en-US" sz="1400" dirty="0">
                <a:latin typeface="Montserrat" panose="00000500000000000000" pitchFamily="2" charset="0"/>
                <a:cs typeface="Poppins" panose="00000500000000000000" pitchFamily="50" charset="0"/>
              </a:rPr>
              <a:t>  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3C7943-6872-3F0B-01F1-D71BCF68E6CB}"/>
              </a:ext>
            </a:extLst>
          </p:cNvPr>
          <p:cNvSpPr txBox="1"/>
          <p:nvPr/>
        </p:nvSpPr>
        <p:spPr>
          <a:xfrm>
            <a:off x="1478068" y="2125053"/>
            <a:ext cx="3232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Department of National Park </a:t>
            </a:r>
          </a:p>
          <a:p>
            <a:r>
              <a:rPr lang="en-US" sz="14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Wildlife Plant Conservation</a:t>
            </a:r>
            <a:endParaRPr lang="en-ID" sz="1400" b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3B9292-28AE-B6AF-98B7-A51DF203F60C}"/>
              </a:ext>
            </a:extLst>
          </p:cNvPr>
          <p:cNvSpPr txBox="1"/>
          <p:nvPr/>
        </p:nvSpPr>
        <p:spPr>
          <a:xfrm>
            <a:off x="1483688" y="2653849"/>
            <a:ext cx="3232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Montserrat" panose="00000500000000000000" pitchFamily="2" charset="0"/>
                <a:cs typeface="Poppins" panose="00000500000000000000" pitchFamily="50" charset="0"/>
              </a:rPr>
              <a:t>Dr. </a:t>
            </a:r>
            <a:r>
              <a:rPr lang="en-US" sz="1400" dirty="0" err="1">
                <a:latin typeface="Montserrat" panose="00000500000000000000" pitchFamily="2" charset="0"/>
                <a:cs typeface="Poppins" panose="00000500000000000000" pitchFamily="50" charset="0"/>
              </a:rPr>
              <a:t>Gittiyaporn</a:t>
            </a:r>
            <a:r>
              <a:rPr lang="en-US" sz="1400" dirty="0">
                <a:latin typeface="Montserrat" panose="00000500000000000000" pitchFamily="2" charset="0"/>
                <a:cs typeface="Poppins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2" charset="0"/>
                <a:cs typeface="Poppins" panose="00000500000000000000" pitchFamily="50" charset="0"/>
              </a:rPr>
              <a:t>Leamsaard</a:t>
            </a:r>
            <a:endParaRPr lang="en-US" sz="1400" dirty="0">
              <a:latin typeface="Montserrat" panose="00000500000000000000" pitchFamily="2" charset="0"/>
              <a:cs typeface="Poppins" panose="00000500000000000000" pitchFamily="50" charset="0"/>
            </a:endParaRPr>
          </a:p>
          <a:p>
            <a:r>
              <a:rPr lang="en-US" sz="1400" dirty="0">
                <a:latin typeface="Montserrat" panose="00000500000000000000" pitchFamily="2" charset="0"/>
                <a:cs typeface="Poppins" panose="00000500000000000000" pitchFamily="50" charset="0"/>
              </a:rPr>
              <a:t>  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221278-FF2F-DD76-D5C0-677D3E5563D6}"/>
              </a:ext>
            </a:extLst>
          </p:cNvPr>
          <p:cNvSpPr txBox="1"/>
          <p:nvPr/>
        </p:nvSpPr>
        <p:spPr>
          <a:xfrm>
            <a:off x="1483691" y="2962436"/>
            <a:ext cx="32327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Kasetsart</a:t>
            </a:r>
            <a:r>
              <a:rPr lang="en-US" sz="14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 University</a:t>
            </a:r>
            <a:endParaRPr lang="en-ID" sz="1400" b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2F294E-75D6-4DBC-0CA4-DBE4D11C1059}"/>
              </a:ext>
            </a:extLst>
          </p:cNvPr>
          <p:cNvSpPr txBox="1"/>
          <p:nvPr/>
        </p:nvSpPr>
        <p:spPr>
          <a:xfrm>
            <a:off x="1522428" y="3244241"/>
            <a:ext cx="32327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Montserrat" panose="00000500000000000000" pitchFamily="2" charset="0"/>
                <a:cs typeface="Poppins" panose="00000500000000000000" pitchFamily="50" charset="0"/>
              </a:rPr>
              <a:t>Dr. </a:t>
            </a:r>
            <a:r>
              <a:rPr lang="en-US" sz="1400" dirty="0" err="1">
                <a:latin typeface="Montserrat" panose="00000500000000000000" pitchFamily="2" charset="0"/>
                <a:cs typeface="Poppins" panose="00000500000000000000" pitchFamily="50" charset="0"/>
              </a:rPr>
              <a:t>Daraka</a:t>
            </a:r>
            <a:r>
              <a:rPr lang="en-US" sz="1400" dirty="0">
                <a:latin typeface="Montserrat" panose="00000500000000000000" pitchFamily="2" charset="0"/>
                <a:cs typeface="Poppins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2" charset="0"/>
                <a:cs typeface="Poppins" panose="00000500000000000000" pitchFamily="50" charset="0"/>
              </a:rPr>
              <a:t>Thongthainan</a:t>
            </a:r>
            <a:endParaRPr lang="en-US" sz="1400" dirty="0">
              <a:latin typeface="Montserrat" panose="00000500000000000000" pitchFamily="2" charset="0"/>
              <a:cs typeface="Poppins" panose="00000500000000000000" pitchFamily="50" charset="0"/>
            </a:endParaRPr>
          </a:p>
          <a:p>
            <a:r>
              <a:rPr lang="en-US" sz="1400" dirty="0">
                <a:latin typeface="Montserrat" panose="00000500000000000000" pitchFamily="2" charset="0"/>
                <a:cs typeface="Poppins" panose="00000500000000000000" pitchFamily="50" charset="0"/>
              </a:rPr>
              <a:t>Dr. </a:t>
            </a:r>
            <a:r>
              <a:rPr lang="en-US" sz="1400" dirty="0" err="1">
                <a:latin typeface="Montserrat" panose="00000500000000000000" pitchFamily="2" charset="0"/>
                <a:cs typeface="Poppins" panose="00000500000000000000" pitchFamily="50" charset="0"/>
              </a:rPr>
              <a:t>Phisanu</a:t>
            </a:r>
            <a:r>
              <a:rPr lang="en-US" sz="1400" dirty="0">
                <a:latin typeface="Montserrat" panose="00000500000000000000" pitchFamily="2" charset="0"/>
                <a:cs typeface="Poppins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2" charset="0"/>
                <a:cs typeface="Poppins" panose="00000500000000000000" pitchFamily="50" charset="0"/>
              </a:rPr>
              <a:t>Tulayakul</a:t>
            </a:r>
            <a:endParaRPr lang="en-US" sz="1400" dirty="0">
              <a:latin typeface="Montserrat" panose="00000500000000000000" pitchFamily="2" charset="0"/>
              <a:cs typeface="Poppins" panose="00000500000000000000" pitchFamily="50" charset="0"/>
            </a:endParaRPr>
          </a:p>
          <a:p>
            <a:r>
              <a:rPr lang="en-US" sz="1400" dirty="0" err="1">
                <a:latin typeface="Montserrat" panose="00000500000000000000" pitchFamily="2" charset="0"/>
                <a:cs typeface="Poppins" panose="00000500000000000000" pitchFamily="50" charset="0"/>
              </a:rPr>
              <a:t>Dr.Wirasak</a:t>
            </a:r>
            <a:r>
              <a:rPr lang="en-US" sz="1400" dirty="0">
                <a:latin typeface="Montserrat" panose="00000500000000000000" pitchFamily="2" charset="0"/>
                <a:cs typeface="Poppins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2" charset="0"/>
                <a:cs typeface="Poppins" panose="00000500000000000000" pitchFamily="50" charset="0"/>
              </a:rPr>
              <a:t>Fungfuang</a:t>
            </a:r>
            <a:endParaRPr lang="en-US" sz="1400" dirty="0">
              <a:latin typeface="Montserrat" panose="00000500000000000000" pitchFamily="2" charset="0"/>
              <a:cs typeface="Poppins" panose="00000500000000000000" pitchFamily="50" charset="0"/>
            </a:endParaRPr>
          </a:p>
          <a:p>
            <a:r>
              <a:rPr lang="en-US" sz="1400" dirty="0">
                <a:latin typeface="Montserrat" panose="00000500000000000000" pitchFamily="2" charset="0"/>
                <a:cs typeface="Poppins" panose="00000500000000000000" pitchFamily="50" charset="0"/>
              </a:rPr>
              <a:t>   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2C2E96-C150-15CC-0D1D-2D8A86D2B8FB}"/>
              </a:ext>
            </a:extLst>
          </p:cNvPr>
          <p:cNvSpPr txBox="1"/>
          <p:nvPr/>
        </p:nvSpPr>
        <p:spPr>
          <a:xfrm>
            <a:off x="4880407" y="929806"/>
            <a:ext cx="21160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cs typeface="Poppins" panose="00000500000000000000" pitchFamily="50" charset="0"/>
              </a:rPr>
              <a:t>NIAID, NIH, USA</a:t>
            </a:r>
            <a:endParaRPr lang="en-ID" sz="1400" b="1" dirty="0"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0F264D-B334-5686-085E-E16C7201706E}"/>
              </a:ext>
            </a:extLst>
          </p:cNvPr>
          <p:cNvSpPr txBox="1"/>
          <p:nvPr/>
        </p:nvSpPr>
        <p:spPr>
          <a:xfrm>
            <a:off x="4877725" y="1236227"/>
            <a:ext cx="32327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Montserrat" panose="00000500000000000000" pitchFamily="2" charset="0"/>
                <a:cs typeface="Poppins" panose="00000500000000000000" pitchFamily="50" charset="0"/>
              </a:rPr>
              <a:t>Dr. Jessica Manning</a:t>
            </a:r>
          </a:p>
          <a:p>
            <a:r>
              <a:rPr lang="en-US" sz="1400" dirty="0" err="1">
                <a:latin typeface="Montserrat" panose="00000500000000000000" pitchFamily="2" charset="0"/>
                <a:cs typeface="Poppins" panose="00000500000000000000" pitchFamily="50" charset="0"/>
              </a:rPr>
              <a:t>Dr.Vincent</a:t>
            </a:r>
            <a:r>
              <a:rPr lang="en-US" sz="1400" dirty="0">
                <a:latin typeface="Montserrat" panose="00000500000000000000" pitchFamily="2" charset="0"/>
                <a:cs typeface="Poppins" panose="00000500000000000000" pitchFamily="50" charset="0"/>
              </a:rPr>
              <a:t> Munster</a:t>
            </a:r>
          </a:p>
          <a:p>
            <a:r>
              <a:rPr lang="en-US" sz="1400" dirty="0">
                <a:latin typeface="Montserrat" panose="00000500000000000000" pitchFamily="2" charset="0"/>
                <a:cs typeface="Poppins" panose="00000500000000000000" pitchFamily="50" charset="0"/>
              </a:rPr>
              <a:t>Dr. Steve Whitehead</a:t>
            </a:r>
          </a:p>
          <a:p>
            <a:endParaRPr lang="en-US" sz="1400" dirty="0"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6E6085-9772-B5BC-AF14-8F272018B467}"/>
              </a:ext>
            </a:extLst>
          </p:cNvPr>
          <p:cNvSpPr txBox="1"/>
          <p:nvPr/>
        </p:nvSpPr>
        <p:spPr>
          <a:xfrm>
            <a:off x="4858653" y="1984121"/>
            <a:ext cx="2831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cs typeface="Poppins" panose="00000500000000000000" pitchFamily="50" charset="0"/>
              </a:rPr>
              <a:t>Johns Hopkins Bloomberg School of Public health, USA</a:t>
            </a:r>
            <a:endParaRPr lang="en-ID" sz="1400" b="1" dirty="0"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CFE791-5A61-678C-E19A-81853364F527}"/>
              </a:ext>
            </a:extLst>
          </p:cNvPr>
          <p:cNvSpPr txBox="1"/>
          <p:nvPr/>
        </p:nvSpPr>
        <p:spPr>
          <a:xfrm>
            <a:off x="4895812" y="2507342"/>
            <a:ext cx="3232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Montserrat" panose="00000500000000000000" pitchFamily="2" charset="0"/>
                <a:cs typeface="Poppins" panose="00000500000000000000" pitchFamily="50" charset="0"/>
              </a:rPr>
              <a:t>Prof. Anna Durbin</a:t>
            </a:r>
          </a:p>
          <a:p>
            <a:endParaRPr lang="en-US" sz="1400" dirty="0"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825387-D05A-D0C7-7991-FAD9EFD9A40C}"/>
              </a:ext>
            </a:extLst>
          </p:cNvPr>
          <p:cNvSpPr txBox="1"/>
          <p:nvPr/>
        </p:nvSpPr>
        <p:spPr>
          <a:xfrm>
            <a:off x="4880407" y="2905997"/>
            <a:ext cx="2831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cs typeface="Poppins" panose="00000500000000000000" pitchFamily="50" charset="0"/>
              </a:rPr>
              <a:t>Louisiana State University, USA</a:t>
            </a:r>
            <a:endParaRPr lang="en-ID" sz="1400" b="1" dirty="0"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CD79F07-363F-555F-54EE-F39D1C187F73}"/>
              </a:ext>
            </a:extLst>
          </p:cNvPr>
          <p:cNvSpPr txBox="1"/>
          <p:nvPr/>
        </p:nvSpPr>
        <p:spPr>
          <a:xfrm>
            <a:off x="4915404" y="3496389"/>
            <a:ext cx="3232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Montserrat" panose="00000500000000000000" pitchFamily="2" charset="0"/>
                <a:cs typeface="Poppins" panose="00000500000000000000" pitchFamily="50" charset="0"/>
              </a:rPr>
              <a:t>Dr. Rebecca </a:t>
            </a:r>
            <a:r>
              <a:rPr lang="en-US" sz="1400" dirty="0" err="1">
                <a:latin typeface="Montserrat" panose="00000500000000000000" pitchFamily="2" charset="0"/>
                <a:cs typeface="Poppins" panose="00000500000000000000" pitchFamily="50" charset="0"/>
              </a:rPr>
              <a:t>Chrisofferson</a:t>
            </a:r>
            <a:endParaRPr lang="en-US" sz="1400" dirty="0">
              <a:latin typeface="Montserrat" panose="00000500000000000000" pitchFamily="2" charset="0"/>
              <a:cs typeface="Poppins" panose="00000500000000000000" pitchFamily="50" charset="0"/>
            </a:endParaRPr>
          </a:p>
          <a:p>
            <a:endParaRPr lang="en-US" sz="1400" dirty="0"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36" name="Rectangle: Rounded Corners 13">
            <a:extLst>
              <a:ext uri="{FF2B5EF4-FFF2-40B4-BE49-F238E27FC236}">
                <a16:creationId xmlns:a16="http://schemas.microsoft.com/office/drawing/2014/main" id="{37FCA6A6-2E12-8453-FF55-1E6BDA7EB0E1}"/>
              </a:ext>
            </a:extLst>
          </p:cNvPr>
          <p:cNvSpPr/>
          <p:nvPr/>
        </p:nvSpPr>
        <p:spPr>
          <a:xfrm>
            <a:off x="7971068" y="881768"/>
            <a:ext cx="3116216" cy="1008560"/>
          </a:xfrm>
          <a:prstGeom prst="roundRect">
            <a:avLst>
              <a:gd name="adj" fmla="val 10456"/>
            </a:avLst>
          </a:prstGeom>
          <a:solidFill>
            <a:schemeClr val="bg1">
              <a:alpha val="9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39F770F-9489-497D-FCFB-06C640F7FEC4}"/>
              </a:ext>
            </a:extLst>
          </p:cNvPr>
          <p:cNvSpPr txBox="1"/>
          <p:nvPr/>
        </p:nvSpPr>
        <p:spPr>
          <a:xfrm>
            <a:off x="8140645" y="881768"/>
            <a:ext cx="2990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cs typeface="Poppins" panose="00000500000000000000" pitchFamily="50" charset="0"/>
              </a:rPr>
              <a:t>National Dengue Control Program, Cambodia</a:t>
            </a:r>
            <a:endParaRPr lang="en-ID" sz="1400" b="1" dirty="0"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9ABA8A-061B-048A-049A-7A80419AEF08}"/>
              </a:ext>
            </a:extLst>
          </p:cNvPr>
          <p:cNvSpPr txBox="1"/>
          <p:nvPr/>
        </p:nvSpPr>
        <p:spPr>
          <a:xfrm>
            <a:off x="8148166" y="1393761"/>
            <a:ext cx="3232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Montserrat" panose="00000500000000000000" pitchFamily="2" charset="0"/>
                <a:cs typeface="Poppins" panose="00000500000000000000" pitchFamily="50" charset="0"/>
              </a:rPr>
              <a:t>Dr. </a:t>
            </a:r>
            <a:r>
              <a:rPr lang="en-US" sz="1400" dirty="0" err="1">
                <a:latin typeface="Montserrat" panose="00000500000000000000" pitchFamily="2" charset="0"/>
                <a:cs typeface="Poppins" panose="00000500000000000000" pitchFamily="50" charset="0"/>
              </a:rPr>
              <a:t>Leang</a:t>
            </a:r>
            <a:r>
              <a:rPr lang="en-US" sz="1400" dirty="0">
                <a:latin typeface="Montserrat" panose="00000500000000000000" pitchFamily="2" charset="0"/>
                <a:cs typeface="Poppins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2" charset="0"/>
                <a:cs typeface="Poppins" panose="00000500000000000000" pitchFamily="50" charset="0"/>
              </a:rPr>
              <a:t>Rithea</a:t>
            </a:r>
            <a:endParaRPr lang="en-US" sz="1400" dirty="0">
              <a:latin typeface="Montserrat" panose="00000500000000000000" pitchFamily="2" charset="0"/>
              <a:cs typeface="Poppins" panose="00000500000000000000" pitchFamily="50" charset="0"/>
            </a:endParaRPr>
          </a:p>
          <a:p>
            <a:endParaRPr lang="en-US" sz="1400" dirty="0"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2EE43F8-6269-3D4B-5575-141E583B1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155719" y="4067862"/>
            <a:ext cx="2936460" cy="220234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76642E8-7B7D-6468-01CD-EB3C383D2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542" y="4530983"/>
            <a:ext cx="2796960" cy="182047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BBE043F-34EB-91CA-F5CC-840E9D60532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984" y="4400275"/>
            <a:ext cx="2892533" cy="216891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1C166F7-738E-535B-F4CC-1F762455647D}"/>
              </a:ext>
            </a:extLst>
          </p:cNvPr>
          <p:cNvSpPr txBox="1"/>
          <p:nvPr/>
        </p:nvSpPr>
        <p:spPr>
          <a:xfrm>
            <a:off x="8140645" y="2129687"/>
            <a:ext cx="299075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Financial Support</a:t>
            </a:r>
          </a:p>
          <a:p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eAsia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 joint research program</a:t>
            </a:r>
          </a:p>
          <a:p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NSTDA</a:t>
            </a:r>
            <a:endParaRPr lang="en-ID" sz="14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8669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DC7ADD-DB65-332F-73FB-91C24DE505FC}"/>
              </a:ext>
            </a:extLst>
          </p:cNvPr>
          <p:cNvSpPr/>
          <p:nvPr/>
        </p:nvSpPr>
        <p:spPr>
          <a:xfrm>
            <a:off x="579578" y="119549"/>
            <a:ext cx="10801350" cy="60683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7074DB-C8DC-89C9-E81D-77B0B79A1795}"/>
              </a:ext>
            </a:extLst>
          </p:cNvPr>
          <p:cNvSpPr txBox="1"/>
          <p:nvPr/>
        </p:nvSpPr>
        <p:spPr>
          <a:xfrm>
            <a:off x="1011376" y="253688"/>
            <a:ext cx="30765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Acknowledgements</a:t>
            </a:r>
            <a:endParaRPr lang="en-ID" sz="1600" b="1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AFB8E53-6282-0C7B-3757-276661A9D617}"/>
              </a:ext>
            </a:extLst>
          </p:cNvPr>
          <p:cNvGrpSpPr/>
          <p:nvPr/>
        </p:nvGrpSpPr>
        <p:grpSpPr>
          <a:xfrm>
            <a:off x="184905" y="892493"/>
            <a:ext cx="6362031" cy="2801685"/>
            <a:chOff x="1409938" y="-638744"/>
            <a:chExt cx="6629900" cy="318771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1B896F-73AD-4C79-FFA2-019B677FC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9938" y="-638744"/>
              <a:ext cx="5667050" cy="318771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0C5E66E-13EA-B855-71F6-24A0C5961F5E}"/>
                </a:ext>
              </a:extLst>
            </p:cNvPr>
            <p:cNvSpPr/>
            <p:nvPr/>
          </p:nvSpPr>
          <p:spPr>
            <a:xfrm rot="21580861">
              <a:off x="2887070" y="1756128"/>
              <a:ext cx="4801940" cy="420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b="1" dirty="0">
                  <a:solidFill>
                    <a:schemeClr val="tx2">
                      <a:lumMod val="25000"/>
                    </a:schemeClr>
                  </a:solidFill>
                </a:rPr>
                <a:t>Viral</a:t>
              </a:r>
              <a:r>
                <a:rPr lang="th-TH" b="1" dirty="0">
                  <a:solidFill>
                    <a:schemeClr val="tx2">
                      <a:lumMod val="25000"/>
                    </a:schemeClr>
                  </a:solidFill>
                </a:rPr>
                <a:t> </a:t>
              </a:r>
              <a:r>
                <a:rPr kumimoji="0" lang="th-TH" b="1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25000"/>
                    </a:schemeClr>
                  </a:solidFill>
                  <a:effectLst/>
                  <a:uLnTx/>
                  <a:uFillTx/>
                  <a:sym typeface="Arial"/>
                </a:rPr>
                <a:t>Immunology Research Laboratory</a:t>
              </a:r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547671D8-F540-B267-7D3D-56B041FD48F8}"/>
                </a:ext>
              </a:extLst>
            </p:cNvPr>
            <p:cNvSpPr/>
            <p:nvPr/>
          </p:nvSpPr>
          <p:spPr>
            <a:xfrm rot="21580861">
              <a:off x="3098985" y="2030241"/>
              <a:ext cx="4940853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25000"/>
                    </a:schemeClr>
                  </a:solidFill>
                  <a:effectLst/>
                  <a:uLnTx/>
                  <a:uFillTx/>
                  <a:latin typeface="+mj-lt"/>
                  <a:sym typeface="Arial"/>
                </a:rPr>
                <a:t>Faculty of Medicine Siriraj </a:t>
              </a:r>
              <a:r>
                <a:rPr lang="en-US" sz="1100" b="1" dirty="0">
                  <a:solidFill>
                    <a:schemeClr val="tx2">
                      <a:lumMod val="25000"/>
                    </a:schemeClr>
                  </a:solidFill>
                  <a:latin typeface="+mj-lt"/>
                </a:rPr>
                <a:t>Hospital, Mahidol University </a:t>
              </a:r>
              <a:endParaRPr kumimoji="0" lang="th-TH" sz="11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+mj-lt"/>
                <a:sym typeface="Arial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9B7280E-3C33-E190-8D07-DA590FB128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828269"/>
            <a:ext cx="2049171" cy="3329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2042DD-5287-847E-1791-674DD322A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034" y="834421"/>
            <a:ext cx="3197390" cy="2311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C965BD-B018-4699-B4EE-741B1E388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8183" y="3145507"/>
            <a:ext cx="2507529" cy="1721626"/>
          </a:xfrm>
          <a:prstGeom prst="rect">
            <a:avLst/>
          </a:prstGeom>
        </p:spPr>
      </p:pic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644BDCB2-4937-6419-469E-417F043ECF9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99" y="4503821"/>
            <a:ext cx="2336201" cy="1557087"/>
          </a:xfrm>
          <a:prstGeom prst="rect">
            <a:avLst/>
          </a:prstGeom>
        </p:spPr>
      </p:pic>
      <p:sp>
        <p:nvSpPr>
          <p:cNvPr id="2" name="Freeform: Shape 89">
            <a:extLst>
              <a:ext uri="{FF2B5EF4-FFF2-40B4-BE49-F238E27FC236}">
                <a16:creationId xmlns:a16="http://schemas.microsoft.com/office/drawing/2014/main" id="{9C2BCFDA-2A98-2F72-2ADE-1BB1103D7727}"/>
              </a:ext>
            </a:extLst>
          </p:cNvPr>
          <p:cNvSpPr/>
          <p:nvPr/>
        </p:nvSpPr>
        <p:spPr>
          <a:xfrm rot="824278">
            <a:off x="458113" y="3529960"/>
            <a:ext cx="1613973" cy="2879249"/>
          </a:xfrm>
          <a:custGeom>
            <a:avLst/>
            <a:gdLst>
              <a:gd name="connsiteX0" fmla="*/ 12952 w 1613973"/>
              <a:gd name="connsiteY0" fmla="*/ 391410 h 2879249"/>
              <a:gd name="connsiteX1" fmla="*/ 1613973 w 1613973"/>
              <a:gd name="connsiteY1" fmla="*/ 0 h 2879249"/>
              <a:gd name="connsiteX2" fmla="*/ 1613973 w 1613973"/>
              <a:gd name="connsiteY2" fmla="*/ 2484672 h 2879249"/>
              <a:gd name="connsiteX3" fmla="*/ 0 w 1613973"/>
              <a:gd name="connsiteY3" fmla="*/ 2879249 h 2879249"/>
              <a:gd name="connsiteX4" fmla="*/ 12952 w 1613973"/>
              <a:gd name="connsiteY4" fmla="*/ 391410 h 287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3973" h="2879249">
                <a:moveTo>
                  <a:pt x="12952" y="391410"/>
                </a:moveTo>
                <a:lnTo>
                  <a:pt x="1613973" y="0"/>
                </a:lnTo>
                <a:lnTo>
                  <a:pt x="1613973" y="2484672"/>
                </a:lnTo>
                <a:lnTo>
                  <a:pt x="0" y="2879249"/>
                </a:lnTo>
                <a:lnTo>
                  <a:pt x="12952" y="391410"/>
                </a:lnTo>
                <a:close/>
              </a:path>
            </a:pathLst>
          </a:custGeom>
          <a:blipFill dpi="0" rotWithShape="0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8000" t="1000" r="3000" b="1000"/>
            </a:stretch>
          </a:blipFill>
          <a:ln w="222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Freeform: Shape 88">
            <a:extLst>
              <a:ext uri="{FF2B5EF4-FFF2-40B4-BE49-F238E27FC236}">
                <a16:creationId xmlns:a16="http://schemas.microsoft.com/office/drawing/2014/main" id="{7FF9462A-AF0E-7B7D-019C-4F22CE77C47E}"/>
              </a:ext>
            </a:extLst>
          </p:cNvPr>
          <p:cNvSpPr/>
          <p:nvPr/>
        </p:nvSpPr>
        <p:spPr>
          <a:xfrm rot="824278">
            <a:off x="2237877" y="3559274"/>
            <a:ext cx="1532479" cy="2859327"/>
          </a:xfrm>
          <a:custGeom>
            <a:avLst/>
            <a:gdLst>
              <a:gd name="connsiteX0" fmla="*/ 0 w 1532479"/>
              <a:gd name="connsiteY0" fmla="*/ 374654 h 2859327"/>
              <a:gd name="connsiteX1" fmla="*/ 1532479 w 1532479"/>
              <a:gd name="connsiteY1" fmla="*/ 0 h 2859327"/>
              <a:gd name="connsiteX2" fmla="*/ 1532479 w 1532479"/>
              <a:gd name="connsiteY2" fmla="*/ 2484673 h 2859327"/>
              <a:gd name="connsiteX3" fmla="*/ 0 w 1532479"/>
              <a:gd name="connsiteY3" fmla="*/ 2859327 h 2859327"/>
              <a:gd name="connsiteX4" fmla="*/ 0 w 1532479"/>
              <a:gd name="connsiteY4" fmla="*/ 374654 h 285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2479" h="2859327">
                <a:moveTo>
                  <a:pt x="0" y="374654"/>
                </a:moveTo>
                <a:lnTo>
                  <a:pt x="1532479" y="0"/>
                </a:lnTo>
                <a:lnTo>
                  <a:pt x="1532479" y="2484673"/>
                </a:lnTo>
                <a:lnTo>
                  <a:pt x="0" y="2859327"/>
                </a:lnTo>
                <a:lnTo>
                  <a:pt x="0" y="374654"/>
                </a:lnTo>
                <a:close/>
              </a:path>
            </a:pathLst>
          </a:custGeom>
          <a:blipFill dpi="0" rotWithShape="0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2000" b="2000"/>
            </a:stretch>
          </a:blip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Freeform: Shape 9">
            <a:extLst>
              <a:ext uri="{FF2B5EF4-FFF2-40B4-BE49-F238E27FC236}">
                <a16:creationId xmlns:a16="http://schemas.microsoft.com/office/drawing/2014/main" id="{FAE318A0-0C61-71DE-B045-F60A2AAC02FA}"/>
              </a:ext>
            </a:extLst>
          </p:cNvPr>
          <p:cNvSpPr/>
          <p:nvPr/>
        </p:nvSpPr>
        <p:spPr>
          <a:xfrm rot="824278">
            <a:off x="3941888" y="3546402"/>
            <a:ext cx="1479454" cy="2846363"/>
          </a:xfrm>
          <a:custGeom>
            <a:avLst/>
            <a:gdLst>
              <a:gd name="connsiteX0" fmla="*/ 0 w 1479454"/>
              <a:gd name="connsiteY0" fmla="*/ 361690 h 2846363"/>
              <a:gd name="connsiteX1" fmla="*/ 1479454 w 1479454"/>
              <a:gd name="connsiteY1" fmla="*/ 0 h 2846363"/>
              <a:gd name="connsiteX2" fmla="*/ 1479454 w 1479454"/>
              <a:gd name="connsiteY2" fmla="*/ 2484672 h 2846363"/>
              <a:gd name="connsiteX3" fmla="*/ 0 w 1479454"/>
              <a:gd name="connsiteY3" fmla="*/ 2846363 h 2846363"/>
              <a:gd name="connsiteX4" fmla="*/ 0 w 1479454"/>
              <a:gd name="connsiteY4" fmla="*/ 361690 h 284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454" h="2846363">
                <a:moveTo>
                  <a:pt x="0" y="361690"/>
                </a:moveTo>
                <a:lnTo>
                  <a:pt x="1479454" y="0"/>
                </a:lnTo>
                <a:lnTo>
                  <a:pt x="1479454" y="2484672"/>
                </a:lnTo>
                <a:lnTo>
                  <a:pt x="0" y="2846363"/>
                </a:lnTo>
                <a:lnTo>
                  <a:pt x="0" y="361690"/>
                </a:lnTo>
                <a:close/>
              </a:path>
            </a:pathLst>
          </a:custGeom>
          <a:blipFill dpi="0" rotWithShape="0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3000" t="6000" r="1000"/>
            </a:stretch>
          </a:blip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A25B1C-E34A-90BC-41ED-3C9E2FC7441E}"/>
              </a:ext>
            </a:extLst>
          </p:cNvPr>
          <p:cNvSpPr txBox="1"/>
          <p:nvPr/>
        </p:nvSpPr>
        <p:spPr>
          <a:xfrm>
            <a:off x="180155" y="6307178"/>
            <a:ext cx="17173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>
                <a:latin typeface="Montserrat" panose="00000500000000000000" pitchFamily="2" charset="0"/>
                <a:cs typeface="Poppins" panose="00000500000000000000" pitchFamily="50" charset="0"/>
              </a:rPr>
              <a:t>Nantanida</a:t>
            </a:r>
            <a:r>
              <a:rPr lang="en-US" sz="1000" dirty="0">
                <a:latin typeface="Montserrat" panose="00000500000000000000" pitchFamily="2" charset="0"/>
                <a:cs typeface="Poppins" panose="00000500000000000000" pitchFamily="50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  <a:cs typeface="Poppins" panose="00000500000000000000" pitchFamily="50" charset="0"/>
              </a:rPr>
              <a:t>Mongkol</a:t>
            </a:r>
            <a:endParaRPr lang="en-US" sz="1000" dirty="0">
              <a:latin typeface="Montserrat" panose="00000500000000000000" pitchFamily="2" charset="0"/>
              <a:cs typeface="Poppins" panose="00000500000000000000" pitchFamily="50" charset="0"/>
            </a:endParaRPr>
          </a:p>
          <a:p>
            <a:endParaRPr lang="en-US" sz="1000" dirty="0"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406794-604A-9DAE-F5B0-2A97BAEB53CE}"/>
              </a:ext>
            </a:extLst>
          </p:cNvPr>
          <p:cNvSpPr txBox="1"/>
          <p:nvPr/>
        </p:nvSpPr>
        <p:spPr>
          <a:xfrm>
            <a:off x="2005446" y="6313984"/>
            <a:ext cx="17173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Montserrat" panose="00000500000000000000" pitchFamily="2" charset="0"/>
                <a:cs typeface="Poppins" panose="00000500000000000000" pitchFamily="50" charset="0"/>
              </a:rPr>
              <a:t>Fanny Saw Wang</a:t>
            </a:r>
          </a:p>
          <a:p>
            <a:endParaRPr lang="en-US" sz="1000" dirty="0"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6EDEFA-994C-B24C-310D-A5579E1FA63E}"/>
              </a:ext>
            </a:extLst>
          </p:cNvPr>
          <p:cNvSpPr txBox="1"/>
          <p:nvPr/>
        </p:nvSpPr>
        <p:spPr>
          <a:xfrm>
            <a:off x="3768365" y="6313984"/>
            <a:ext cx="17173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>
                <a:latin typeface="Montserrat" panose="00000500000000000000" pitchFamily="2" charset="0"/>
                <a:cs typeface="Poppins" panose="00000500000000000000" pitchFamily="50" charset="0"/>
              </a:rPr>
              <a:t>Divya</a:t>
            </a:r>
            <a:r>
              <a:rPr lang="en-US" sz="1000" dirty="0">
                <a:latin typeface="Montserrat" panose="00000500000000000000" pitchFamily="2" charset="0"/>
                <a:cs typeface="Poppins" panose="00000500000000000000" pitchFamily="50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  <a:cs typeface="Poppins" panose="00000500000000000000" pitchFamily="50" charset="0"/>
              </a:rPr>
              <a:t>Lakhotia</a:t>
            </a:r>
            <a:endParaRPr lang="en-US" sz="1000" dirty="0">
              <a:latin typeface="Montserrat" panose="00000500000000000000" pitchFamily="2" charset="0"/>
              <a:cs typeface="Poppins" panose="00000500000000000000" pitchFamily="50" charset="0"/>
            </a:endParaRPr>
          </a:p>
          <a:p>
            <a:endParaRPr lang="en-US" sz="1000" dirty="0"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9D2226-5911-8D03-C921-627C6F42CB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183" y="4969583"/>
            <a:ext cx="2883572" cy="1921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C77F7FA-C727-B49B-3FC0-377B14C5B92E}"/>
              </a:ext>
            </a:extLst>
          </p:cNvPr>
          <p:cNvSpPr txBox="1"/>
          <p:nvPr/>
        </p:nvSpPr>
        <p:spPr>
          <a:xfrm>
            <a:off x="9871947" y="3235169"/>
            <a:ext cx="11733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>
                <a:latin typeface="Montserrat" panose="00000500000000000000" pitchFamily="2" charset="0"/>
                <a:cs typeface="Poppins" panose="00000500000000000000" pitchFamily="50" charset="0"/>
              </a:rPr>
              <a:t>TropMed</a:t>
            </a:r>
            <a:r>
              <a:rPr lang="en-US" sz="1000" dirty="0">
                <a:latin typeface="Montserrat" panose="00000500000000000000" pitchFamily="2" charset="0"/>
                <a:cs typeface="Poppins" panose="00000500000000000000" pitchFamily="50" charset="0"/>
              </a:rPr>
              <a:t> Team</a:t>
            </a:r>
          </a:p>
        </p:txBody>
      </p:sp>
    </p:spTree>
    <p:extLst>
      <p:ext uri="{BB962C8B-B14F-4D97-AF65-F5344CB8AC3E}">
        <p14:creationId xmlns:p14="http://schemas.microsoft.com/office/powerpoint/2010/main" val="1325256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E932552-73D7-2725-11CE-10BD2440D273}"/>
              </a:ext>
            </a:extLst>
          </p:cNvPr>
          <p:cNvSpPr txBox="1"/>
          <p:nvPr/>
        </p:nvSpPr>
        <p:spPr>
          <a:xfrm>
            <a:off x="200366" y="40752"/>
            <a:ext cx="19744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Literary Review</a:t>
            </a:r>
            <a:endParaRPr lang="en-ID" sz="1600" b="1" dirty="0">
              <a:solidFill>
                <a:schemeClr val="bg1">
                  <a:lumMod val="6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FC966-4AFF-60D8-F690-BEB0D6A47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434" y="1419910"/>
            <a:ext cx="10323131" cy="52178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9B1EA8-1FC5-3559-81A0-27BF3C57B35A}"/>
              </a:ext>
            </a:extLst>
          </p:cNvPr>
          <p:cNvSpPr txBox="1"/>
          <p:nvPr/>
        </p:nvSpPr>
        <p:spPr>
          <a:xfrm>
            <a:off x="748182" y="379306"/>
            <a:ext cx="106073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243763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Geographic distribution and proportion of dengue positivity among different animal types</a:t>
            </a:r>
            <a:endParaRPr lang="en-ID" sz="2800" b="1" dirty="0">
              <a:solidFill>
                <a:srgbClr val="243763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BDB877-E531-33E3-4A50-173BB1883C91}"/>
              </a:ext>
            </a:extLst>
          </p:cNvPr>
          <p:cNvSpPr txBox="1"/>
          <p:nvPr/>
        </p:nvSpPr>
        <p:spPr>
          <a:xfrm>
            <a:off x="8817163" y="6579728"/>
            <a:ext cx="27113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Montserrat" panose="00000500000000000000" pitchFamily="2" charset="0"/>
                <a:cs typeface="Poppins" panose="00000500000000000000" pitchFamily="50" charset="0"/>
              </a:rPr>
              <a:t>S.X.W. </a:t>
            </a:r>
            <a:r>
              <a:rPr lang="en-US" sz="1000" dirty="0" err="1">
                <a:latin typeface="Montserrat" panose="00000500000000000000" pitchFamily="2" charset="0"/>
                <a:cs typeface="Poppins" panose="00000500000000000000" pitchFamily="50" charset="0"/>
              </a:rPr>
              <a:t>Gwee</a:t>
            </a:r>
            <a:r>
              <a:rPr lang="en-US" sz="1000" dirty="0">
                <a:latin typeface="Montserrat" panose="00000500000000000000" pitchFamily="2" charset="0"/>
                <a:cs typeface="Poppins" panose="00000500000000000000" pitchFamily="50" charset="0"/>
              </a:rPr>
              <a:t> </a:t>
            </a:r>
            <a:r>
              <a:rPr lang="en-US" sz="1000" i="1" dirty="0">
                <a:latin typeface="Montserrat" panose="00000500000000000000" pitchFamily="2" charset="0"/>
                <a:cs typeface="Poppins" panose="00000500000000000000" pitchFamily="50" charset="0"/>
              </a:rPr>
              <a:t>et al</a:t>
            </a:r>
            <a:r>
              <a:rPr lang="en-US" sz="1000" dirty="0">
                <a:latin typeface="Montserrat" panose="00000500000000000000" pitchFamily="2" charset="0"/>
                <a:cs typeface="Poppins" panose="00000500000000000000" pitchFamily="50" charset="0"/>
              </a:rPr>
              <a:t>. One Health (2021)</a:t>
            </a:r>
            <a:endParaRPr lang="en-ID" sz="1000" dirty="0"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6C6FFA2-5966-A271-984A-B0006040EFAB}"/>
              </a:ext>
            </a:extLst>
          </p:cNvPr>
          <p:cNvCxnSpPr>
            <a:cxnSpLocks/>
          </p:cNvCxnSpPr>
          <p:nvPr/>
        </p:nvCxnSpPr>
        <p:spPr>
          <a:xfrm flipV="1">
            <a:off x="8972116" y="3020601"/>
            <a:ext cx="1507439" cy="4172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A2F4EB2-1447-2F27-82BF-67A031DBAA3E}"/>
              </a:ext>
            </a:extLst>
          </p:cNvPr>
          <p:cNvSpPr txBox="1"/>
          <p:nvPr/>
        </p:nvSpPr>
        <p:spPr>
          <a:xfrm>
            <a:off x="10420440" y="2697435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H" b="1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Dog</a:t>
            </a:r>
          </a:p>
          <a:p>
            <a:r>
              <a:rPr lang="en-TH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Primate</a:t>
            </a:r>
          </a:p>
        </p:txBody>
      </p:sp>
    </p:spTree>
    <p:extLst>
      <p:ext uri="{BB962C8B-B14F-4D97-AF65-F5344CB8AC3E}">
        <p14:creationId xmlns:p14="http://schemas.microsoft.com/office/powerpoint/2010/main" val="825218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869B2C0-6B9F-2DAF-2302-609D0F8AA0E0}"/>
              </a:ext>
            </a:extLst>
          </p:cNvPr>
          <p:cNvSpPr/>
          <p:nvPr/>
        </p:nvSpPr>
        <p:spPr>
          <a:xfrm>
            <a:off x="208301" y="1804966"/>
            <a:ext cx="8061129" cy="1712635"/>
          </a:xfrm>
          <a:prstGeom prst="roundRect">
            <a:avLst/>
          </a:prstGeom>
          <a:solidFill>
            <a:srgbClr val="243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90173F-4BF7-0B7A-F8E4-EF6C97401307}"/>
              </a:ext>
            </a:extLst>
          </p:cNvPr>
          <p:cNvSpPr/>
          <p:nvPr/>
        </p:nvSpPr>
        <p:spPr>
          <a:xfrm>
            <a:off x="695324" y="282648"/>
            <a:ext cx="10801350" cy="60683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3AF796-8C75-232F-DDFB-23FD5B02FAD3}"/>
              </a:ext>
            </a:extLst>
          </p:cNvPr>
          <p:cNvSpPr txBox="1"/>
          <p:nvPr/>
        </p:nvSpPr>
        <p:spPr>
          <a:xfrm>
            <a:off x="2049403" y="366261"/>
            <a:ext cx="75902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D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Previous Research Finding  in Thailand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451559-6D66-8466-3B7D-0E27B2F40B73}"/>
              </a:ext>
            </a:extLst>
          </p:cNvPr>
          <p:cNvSpPr txBox="1"/>
          <p:nvPr/>
        </p:nvSpPr>
        <p:spPr>
          <a:xfrm>
            <a:off x="285677" y="2338117"/>
            <a:ext cx="69004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“The potential of macaque </a:t>
            </a:r>
            <a:r>
              <a:rPr lang="en-US" b="1" i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Macaca </a:t>
            </a:r>
            <a:r>
              <a:rPr lang="en-US" b="1" i="1" dirty="0" err="1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nemestrina</a:t>
            </a:r>
            <a:endParaRPr lang="en-US" b="1" i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  <a:p>
            <a:r>
              <a:rPr lang="en-US" b="1" i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 leonina </a:t>
            </a:r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in Thailand to be infected with arboviruses</a:t>
            </a:r>
            <a:r>
              <a:rPr lang="en-US" b="1" i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”</a:t>
            </a:r>
            <a:endParaRPr lang="en-ID" b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B80F43-3375-B50F-FB14-2846118F5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135" y="1219543"/>
            <a:ext cx="4987188" cy="27860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238799-8EA5-F5DA-DC69-85103E760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00" y="3847663"/>
            <a:ext cx="11775398" cy="29935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A6C70B8-F185-45BF-7931-817495C56B76}"/>
              </a:ext>
            </a:extLst>
          </p:cNvPr>
          <p:cNvSpPr txBox="1"/>
          <p:nvPr/>
        </p:nvSpPr>
        <p:spPr>
          <a:xfrm>
            <a:off x="7609924" y="6298353"/>
            <a:ext cx="40594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American Journal of Primatology 2014. 76:97-102</a:t>
            </a:r>
          </a:p>
        </p:txBody>
      </p:sp>
    </p:spTree>
    <p:extLst>
      <p:ext uri="{BB962C8B-B14F-4D97-AF65-F5344CB8AC3E}">
        <p14:creationId xmlns:p14="http://schemas.microsoft.com/office/powerpoint/2010/main" val="2090009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90173F-4BF7-0B7A-F8E4-EF6C97401307}"/>
              </a:ext>
            </a:extLst>
          </p:cNvPr>
          <p:cNvSpPr/>
          <p:nvPr/>
        </p:nvSpPr>
        <p:spPr>
          <a:xfrm>
            <a:off x="4320500" y="235056"/>
            <a:ext cx="3550999" cy="60683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3AF796-8C75-232F-DDFB-23FD5B02FAD3}"/>
              </a:ext>
            </a:extLst>
          </p:cNvPr>
          <p:cNvSpPr txBox="1"/>
          <p:nvPr/>
        </p:nvSpPr>
        <p:spPr>
          <a:xfrm>
            <a:off x="4777477" y="253108"/>
            <a:ext cx="25100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Our finding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FF7F66-2C14-068F-FA22-C8970DEB3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4090" y="3178723"/>
            <a:ext cx="4306529" cy="3233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488E71-D725-973E-2B92-24AE23AFF559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9" y="3245179"/>
            <a:ext cx="6900426" cy="34587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CCEA42-ECCE-DFB0-9F87-795CC2846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022" y="4060782"/>
            <a:ext cx="1146964" cy="8589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3A79E2-ED76-B958-1B89-ECE44DF9A0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529" y="2591433"/>
            <a:ext cx="1397791" cy="9757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EEABDA-786C-615E-D66B-632F7EA505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8620" y="3315141"/>
            <a:ext cx="935665" cy="9746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9542FB-4DC2-A633-C4D5-1EEB604D7852}"/>
              </a:ext>
            </a:extLst>
          </p:cNvPr>
          <p:cNvSpPr txBox="1"/>
          <p:nvPr/>
        </p:nvSpPr>
        <p:spPr>
          <a:xfrm>
            <a:off x="997217" y="5014744"/>
            <a:ext cx="17585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200" dirty="0">
                <a:solidFill>
                  <a:srgbClr val="243763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Pig-tailed macaque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0685F5-BDE0-2196-4518-7B7225073599}"/>
              </a:ext>
            </a:extLst>
          </p:cNvPr>
          <p:cNvSpPr txBox="1"/>
          <p:nvPr/>
        </p:nvSpPr>
        <p:spPr>
          <a:xfrm>
            <a:off x="3059200" y="3525488"/>
            <a:ext cx="20864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200" dirty="0">
                <a:solidFill>
                  <a:srgbClr val="243763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Stumped-tail macaque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7E9064-B7D0-0A92-A48E-84A304C56BC8}"/>
              </a:ext>
            </a:extLst>
          </p:cNvPr>
          <p:cNvSpPr txBox="1"/>
          <p:nvPr/>
        </p:nvSpPr>
        <p:spPr>
          <a:xfrm>
            <a:off x="5354219" y="4348349"/>
            <a:ext cx="20864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200" dirty="0">
                <a:solidFill>
                  <a:srgbClr val="243763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Long-tailed macaque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1993FB-927C-B313-510B-DFEDD909F4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1912" y="1057444"/>
            <a:ext cx="5150846" cy="1717322"/>
          </a:xfrm>
          <a:prstGeom prst="rect">
            <a:avLst/>
          </a:prstGeom>
        </p:spPr>
      </p:pic>
      <p:sp>
        <p:nvSpPr>
          <p:cNvPr id="14" name="Rectangle: Rounded Corners 16">
            <a:extLst>
              <a:ext uri="{FF2B5EF4-FFF2-40B4-BE49-F238E27FC236}">
                <a16:creationId xmlns:a16="http://schemas.microsoft.com/office/drawing/2014/main" id="{BCDB316F-4BD4-288C-FDAF-A79F2212AEAC}"/>
              </a:ext>
            </a:extLst>
          </p:cNvPr>
          <p:cNvSpPr/>
          <p:nvPr/>
        </p:nvSpPr>
        <p:spPr>
          <a:xfrm>
            <a:off x="139242" y="1057444"/>
            <a:ext cx="6592114" cy="1102880"/>
          </a:xfrm>
          <a:prstGeom prst="roundRect">
            <a:avLst/>
          </a:prstGeom>
          <a:solidFill>
            <a:srgbClr val="243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59943F-B6AF-2125-5198-72D98574FC51}"/>
              </a:ext>
            </a:extLst>
          </p:cNvPr>
          <p:cNvSpPr txBox="1"/>
          <p:nvPr/>
        </p:nvSpPr>
        <p:spPr>
          <a:xfrm>
            <a:off x="647017" y="1179239"/>
            <a:ext cx="54489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“The presence of neutralizing antibody among wild monkeys in Thailand suggests the role of NHPs as reservoir or amplification host for arboviruses</a:t>
            </a:r>
            <a:r>
              <a:rPr lang="en-US" sz="1600" i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”</a:t>
            </a:r>
            <a:endParaRPr lang="en-ID" sz="16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931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D90C909-C679-BC43-6956-928A1410D76C}"/>
              </a:ext>
            </a:extLst>
          </p:cNvPr>
          <p:cNvSpPr/>
          <p:nvPr/>
        </p:nvSpPr>
        <p:spPr>
          <a:xfrm>
            <a:off x="695325" y="336507"/>
            <a:ext cx="10801350" cy="60683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40E350-DA51-7894-5EB1-F493189C36B0}"/>
              </a:ext>
            </a:extLst>
          </p:cNvPr>
          <p:cNvSpPr txBox="1"/>
          <p:nvPr/>
        </p:nvSpPr>
        <p:spPr>
          <a:xfrm>
            <a:off x="847808" y="424479"/>
            <a:ext cx="1064886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Focusing on DENV CHIKV ZIKV and JEV at the animal-human interface</a:t>
            </a:r>
            <a:endParaRPr lang="en-ID" sz="2200" b="1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2147A3-7EDE-B463-3845-E491AC5B8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46" y="1440328"/>
            <a:ext cx="7353073" cy="39773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C277B6-6F7A-A379-A7A3-80AA2BB7A346}"/>
              </a:ext>
            </a:extLst>
          </p:cNvPr>
          <p:cNvSpPr/>
          <p:nvPr/>
        </p:nvSpPr>
        <p:spPr>
          <a:xfrm>
            <a:off x="2770189" y="2722563"/>
            <a:ext cx="2226985" cy="2068830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37E388-6B5A-237B-BA6C-27C59CB72A03}"/>
              </a:ext>
            </a:extLst>
          </p:cNvPr>
          <p:cNvSpPr txBox="1"/>
          <p:nvPr/>
        </p:nvSpPr>
        <p:spPr>
          <a:xfrm>
            <a:off x="9146541" y="6570616"/>
            <a:ext cx="2627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i="0" u="none" strike="noStrike" dirty="0">
                <a:solidFill>
                  <a:srgbClr val="524438"/>
                </a:solidFill>
                <a:effectLst/>
                <a:latin typeface="Arial" panose="020B0604020202020204" pitchFamily="34" charset="0"/>
              </a:rPr>
              <a:t>Nature reviews Microbiology 2007; 5: 518 – 528</a:t>
            </a:r>
          </a:p>
          <a:p>
            <a:endParaRPr lang="en-TH" sz="900" dirty="0"/>
          </a:p>
        </p:txBody>
      </p:sp>
      <p:pic>
        <p:nvPicPr>
          <p:cNvPr id="3" name="VID_20190708_142257">
            <a:hlinkClick r:id="" action="ppaction://media"/>
            <a:extLst>
              <a:ext uri="{FF2B5EF4-FFF2-40B4-BE49-F238E27FC236}">
                <a16:creationId xmlns:a16="http://schemas.microsoft.com/office/drawing/2014/main" id="{53E48291-80A3-58A9-7F71-5971F9AF23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0104" y="1217264"/>
            <a:ext cx="2905576" cy="516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0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7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C6B9572-59C1-4FD2-3A24-04B15C61457A}"/>
              </a:ext>
            </a:extLst>
          </p:cNvPr>
          <p:cNvSpPr/>
          <p:nvPr/>
        </p:nvSpPr>
        <p:spPr>
          <a:xfrm>
            <a:off x="695325" y="620712"/>
            <a:ext cx="10801350" cy="606833"/>
          </a:xfrm>
          <a:prstGeom prst="roundRect">
            <a:avLst>
              <a:gd name="adj" fmla="val 50000"/>
            </a:avLst>
          </a:prstGeom>
          <a:solidFill>
            <a:srgbClr val="365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C017E2-8131-3344-4C24-88C66410CF06}"/>
              </a:ext>
            </a:extLst>
          </p:cNvPr>
          <p:cNvSpPr txBox="1"/>
          <p:nvPr/>
        </p:nvSpPr>
        <p:spPr>
          <a:xfrm>
            <a:off x="1040623" y="681927"/>
            <a:ext cx="102040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 Monkey = Arbovirus reservoir ?</a:t>
            </a:r>
            <a:endParaRPr lang="en-ID" sz="3200" b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31F350-49F5-F1DE-4064-8B27034F0779}"/>
              </a:ext>
            </a:extLst>
          </p:cNvPr>
          <p:cNvSpPr txBox="1"/>
          <p:nvPr/>
        </p:nvSpPr>
        <p:spPr>
          <a:xfrm>
            <a:off x="5376506" y="3075057"/>
            <a:ext cx="64556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Prevalence and Seroprevalence of arboviruses in monkeys living in the national park</a:t>
            </a:r>
            <a:endParaRPr lang="en-ID" sz="20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82E71A2-0370-3ADD-8FC3-7D7E792A9FCD}"/>
              </a:ext>
            </a:extLst>
          </p:cNvPr>
          <p:cNvSpPr txBox="1"/>
          <p:nvPr/>
        </p:nvSpPr>
        <p:spPr>
          <a:xfrm>
            <a:off x="5376506" y="2665573"/>
            <a:ext cx="30765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7627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Question 1</a:t>
            </a:r>
            <a:endParaRPr lang="en-ID" sz="1600" b="1" dirty="0">
              <a:solidFill>
                <a:srgbClr val="FF7627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D4F1B8-8BB6-1B98-4117-3C7FE5BC0D5A}"/>
              </a:ext>
            </a:extLst>
          </p:cNvPr>
          <p:cNvSpPr txBox="1"/>
          <p:nvPr/>
        </p:nvSpPr>
        <p:spPr>
          <a:xfrm>
            <a:off x="5376506" y="4356929"/>
            <a:ext cx="30765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7627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Question 2</a:t>
            </a:r>
            <a:endParaRPr lang="en-ID" sz="1600" b="1" dirty="0">
              <a:solidFill>
                <a:srgbClr val="FF7627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6C9945B-B2B4-B676-6C0E-656F095DA4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9" b="21189"/>
          <a:stretch>
            <a:fillRect/>
          </a:stretch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0187793-20AB-0736-BAF3-06B39AB9B79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8" b="8018"/>
          <a:stretch>
            <a:fillRect/>
          </a:stretch>
        </p:blipFill>
        <p:spPr/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85774F-738B-705F-7C2D-01662A4EF0D9}"/>
              </a:ext>
            </a:extLst>
          </p:cNvPr>
          <p:cNvSpPr txBox="1"/>
          <p:nvPr/>
        </p:nvSpPr>
        <p:spPr>
          <a:xfrm>
            <a:off x="5376506" y="1713177"/>
            <a:ext cx="50796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Research Questions</a:t>
            </a:r>
            <a:endParaRPr lang="en-ID" sz="3600" b="1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07F4DB-9D57-57CA-698D-35C33703644A}"/>
              </a:ext>
            </a:extLst>
          </p:cNvPr>
          <p:cNvSpPr txBox="1"/>
          <p:nvPr/>
        </p:nvSpPr>
        <p:spPr>
          <a:xfrm>
            <a:off x="5376506" y="4812482"/>
            <a:ext cx="64556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50" charset="0"/>
              </a:rPr>
              <a:t>Prevalence and Seroprevalence of arboviruses in monkeys  and humans living in proximity</a:t>
            </a:r>
            <a:endParaRPr lang="en-ID" sz="20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284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2551</TotalTime>
  <Words>1737</Words>
  <Application>Microsoft Office PowerPoint</Application>
  <PresentationFormat>Widescreen</PresentationFormat>
  <Paragraphs>511</Paragraphs>
  <Slides>42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Arial</vt:lpstr>
      <vt:lpstr>Calibri</vt:lpstr>
      <vt:lpstr>Calibri Light</vt:lpstr>
      <vt:lpstr>Helvetica Neue</vt:lpstr>
      <vt:lpstr>Montserrat</vt:lpstr>
      <vt:lpstr>Open Sans</vt:lpstr>
      <vt:lpstr>Times New Roman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Ramanda Galang Bryantama</dc:creator>
  <cp:lastModifiedBy>PITAYA SUEBTAM</cp:lastModifiedBy>
  <cp:revision>183</cp:revision>
  <dcterms:created xsi:type="dcterms:W3CDTF">2019-08-12T03:52:24Z</dcterms:created>
  <dcterms:modified xsi:type="dcterms:W3CDTF">2023-05-23T05:51:01Z</dcterms:modified>
</cp:coreProperties>
</file>